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6"/>
  </p:notesMasterIdLst>
  <p:handoutMasterIdLst>
    <p:handoutMasterId r:id="rId77"/>
  </p:handoutMasterIdLst>
  <p:sldIdLst>
    <p:sldId id="319" r:id="rId2"/>
    <p:sldId id="368" r:id="rId3"/>
    <p:sldId id="428" r:id="rId4"/>
    <p:sldId id="360" r:id="rId5"/>
    <p:sldId id="358" r:id="rId6"/>
    <p:sldId id="357" r:id="rId7"/>
    <p:sldId id="359" r:id="rId8"/>
    <p:sldId id="361" r:id="rId9"/>
    <p:sldId id="362" r:id="rId10"/>
    <p:sldId id="356" r:id="rId11"/>
    <p:sldId id="364" r:id="rId12"/>
    <p:sldId id="363" r:id="rId13"/>
    <p:sldId id="336" r:id="rId14"/>
    <p:sldId id="344" r:id="rId15"/>
    <p:sldId id="345" r:id="rId16"/>
    <p:sldId id="397" r:id="rId17"/>
    <p:sldId id="396" r:id="rId18"/>
    <p:sldId id="395" r:id="rId19"/>
    <p:sldId id="400" r:id="rId20"/>
    <p:sldId id="399" r:id="rId21"/>
    <p:sldId id="398" r:id="rId22"/>
    <p:sldId id="402" r:id="rId23"/>
    <p:sldId id="404" r:id="rId24"/>
    <p:sldId id="405" r:id="rId25"/>
    <p:sldId id="401" r:id="rId26"/>
    <p:sldId id="406" r:id="rId27"/>
    <p:sldId id="403" r:id="rId28"/>
    <p:sldId id="409" r:id="rId29"/>
    <p:sldId id="410" r:id="rId30"/>
    <p:sldId id="407" r:id="rId31"/>
    <p:sldId id="416" r:id="rId32"/>
    <p:sldId id="417" r:id="rId33"/>
    <p:sldId id="412" r:id="rId34"/>
    <p:sldId id="411" r:id="rId35"/>
    <p:sldId id="415" r:id="rId36"/>
    <p:sldId id="414" r:id="rId37"/>
    <p:sldId id="419" r:id="rId38"/>
    <p:sldId id="413" r:id="rId39"/>
    <p:sldId id="418" r:id="rId40"/>
    <p:sldId id="420" r:id="rId41"/>
    <p:sldId id="408" r:id="rId42"/>
    <p:sldId id="422" r:id="rId43"/>
    <p:sldId id="421" r:id="rId44"/>
    <p:sldId id="425" r:id="rId45"/>
    <p:sldId id="437" r:id="rId46"/>
    <p:sldId id="426" r:id="rId47"/>
    <p:sldId id="423" r:id="rId48"/>
    <p:sldId id="436" r:id="rId49"/>
    <p:sldId id="349" r:id="rId50"/>
    <p:sldId id="429" r:id="rId51"/>
    <p:sldId id="424" r:id="rId52"/>
    <p:sldId id="431" r:id="rId53"/>
    <p:sldId id="432" r:id="rId54"/>
    <p:sldId id="433" r:id="rId55"/>
    <p:sldId id="434" r:id="rId56"/>
    <p:sldId id="435" r:id="rId57"/>
    <p:sldId id="370" r:id="rId58"/>
    <p:sldId id="351" r:id="rId59"/>
    <p:sldId id="346" r:id="rId60"/>
    <p:sldId id="372" r:id="rId61"/>
    <p:sldId id="350" r:id="rId62"/>
    <p:sldId id="376" r:id="rId63"/>
    <p:sldId id="377" r:id="rId64"/>
    <p:sldId id="378" r:id="rId65"/>
    <p:sldId id="375" r:id="rId66"/>
    <p:sldId id="380" r:id="rId67"/>
    <p:sldId id="379" r:id="rId68"/>
    <p:sldId id="374" r:id="rId69"/>
    <p:sldId id="373" r:id="rId70"/>
    <p:sldId id="382" r:id="rId71"/>
    <p:sldId id="387" r:id="rId72"/>
    <p:sldId id="386" r:id="rId73"/>
    <p:sldId id="388" r:id="rId74"/>
    <p:sldId id="342" r:id="rId75"/>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8058" autoAdjust="0"/>
  </p:normalViewPr>
  <p:slideViewPr>
    <p:cSldViewPr>
      <p:cViewPr varScale="1">
        <p:scale>
          <a:sx n="72" d="100"/>
          <a:sy n="72" d="100"/>
        </p:scale>
        <p:origin x="-132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2/13/2013</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2/13/2013</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2/13/2013</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2/13/2013</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2/13/2013</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tiff"/><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tiff"/><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1066800"/>
          </a:xfrm>
        </p:spPr>
        <p:txBody>
          <a:bodyPr>
            <a:normAutofit fontScale="90000"/>
          </a:bodyPr>
          <a:lstStyle>
            <a:extLst/>
          </a:lstStyle>
          <a:p>
            <a:r>
              <a:rPr lang="sr-Cyrl-RS" dirty="0" smtClean="0"/>
              <a:t>МИЛУТИН ЧЕКИЋ</a:t>
            </a:r>
            <a:r>
              <a:rPr lang="sr-Cyrl-CS" dirty="0" smtClean="0"/>
              <a:t/>
            </a:r>
            <a:br>
              <a:rPr lang="sr-Cyrl-CS" dirty="0" smtClean="0"/>
            </a:br>
            <a:r>
              <a:rPr lang="sr-Cyrl-CS" sz="2200" dirty="0" smtClean="0"/>
              <a:t>Зачетник модерне режије у српском позоришту</a:t>
            </a:r>
            <a:endParaRPr lang="en-US" sz="2200" dirty="0"/>
          </a:p>
        </p:txBody>
      </p:sp>
      <p:sp>
        <p:nvSpPr>
          <p:cNvPr id="17" name="Rectangle 16"/>
          <p:cNvSpPr>
            <a:spLocks noGrp="1"/>
          </p:cNvSpPr>
          <p:nvPr>
            <p:ph type="body" sz="quarter" idx="10"/>
          </p:nvPr>
        </p:nvSpPr>
        <p:spPr>
          <a:xfrm>
            <a:off x="2140140" y="5133975"/>
            <a:ext cx="6386946" cy="1219200"/>
          </a:xfrm>
        </p:spPr>
        <p:txBody>
          <a:bodyPr anchor="ctr"/>
          <a:lstStyle/>
          <a:p>
            <a:r>
              <a:rPr lang="sr-Cyrl-CS" dirty="0" smtClean="0"/>
              <a:t>Александра Милошевић, виши кустос</a:t>
            </a:r>
          </a:p>
          <a:p>
            <a:r>
              <a:rPr lang="sr-Cyrl-CS" dirty="0" smtClean="0"/>
              <a:t>Отварање 26. септембар 2012.</a:t>
            </a:r>
          </a:p>
          <a:p>
            <a:r>
              <a:rPr lang="sr-Cyrl-CS" dirty="0" smtClean="0"/>
              <a:t>Музеј позоришне уметности Србије, Београд</a:t>
            </a:r>
            <a:endParaRPr lang="en-US" dirty="0"/>
          </a:p>
        </p:txBody>
      </p:sp>
      <p:pic>
        <p:nvPicPr>
          <p:cNvPr id="6" name="Picture Placeholder 5" descr="Ansambli4.jpg"/>
          <p:cNvPicPr>
            <a:picLocks noGrp="1" noChangeAspect="1"/>
          </p:cNvPicPr>
          <p:nvPr>
            <p:ph type="pic" sz="quarter" idx="11"/>
          </p:nvPr>
        </p:nvPicPr>
        <p:blipFill>
          <a:blip r:embed="rId3"/>
          <a:stretch>
            <a:fillRect/>
          </a:stretch>
        </p:blipFill>
        <p:spPr>
          <a:xfrm>
            <a:off x="4857752" y="1500174"/>
            <a:ext cx="3600000" cy="23985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6000768"/>
            <a:ext cx="7953404" cy="381000"/>
          </a:xfrm>
        </p:spPr>
        <p:txBody>
          <a:bodyPr/>
          <a:lstStyle>
            <a:extLst/>
          </a:lstStyle>
          <a:p>
            <a:pPr marL="0" indent="0" algn="just"/>
            <a:r>
              <a:rPr lang="sr-Cyrl-CS" sz="1200" dirty="0" smtClean="0">
                <a:latin typeface="Times New Roman" pitchFamily="18" charset="0"/>
                <a:cs typeface="Times New Roman" pitchFamily="18" charset="0"/>
              </a:rPr>
              <a:t>Милан Предић у канцеларији  за радним столом као драматург Народног позоришта у Београду (1909)</a:t>
            </a:r>
            <a:endParaRPr lang="en-US" sz="1200" dirty="0" smtClean="0">
              <a:latin typeface="Times New Roman" pitchFamily="18" charset="0"/>
              <a:cs typeface="Times New Roman" pitchFamily="18" charset="0"/>
            </a:endParaRPr>
          </a:p>
        </p:txBody>
      </p:sp>
      <p:pic>
        <p:nvPicPr>
          <p:cNvPr id="4" name="Picture Placeholder 3" descr="Predic Milan, 3.jpg"/>
          <p:cNvPicPr>
            <a:picLocks noGrp="1" noChangeAspect="1"/>
          </p:cNvPicPr>
          <p:nvPr>
            <p:ph type="pic" sz="quarter" idx="10"/>
          </p:nvPr>
        </p:nvPicPr>
        <p:blipFill>
          <a:blip r:embed="rId3"/>
          <a:stretch>
            <a:fillRect/>
          </a:stretch>
        </p:blipFill>
        <p:spPr>
          <a:xfrm>
            <a:off x="414338" y="338059"/>
            <a:ext cx="7200000" cy="5436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CS" sz="1200" dirty="0" smtClean="0">
                <a:latin typeface="Times New Roman" pitchFamily="18" charset="0"/>
                <a:cs typeface="Times New Roman" pitchFamily="18" charset="0"/>
              </a:rPr>
              <a:t>Милутин Чекић, први српски школовани редитељ, указом Њ.</a:t>
            </a:r>
            <a:r>
              <a:rPr lang="sr-Latn-RS" sz="1200" dirty="0" smtClean="0">
                <a:latin typeface="Times New Roman" pitchFamily="18" charset="0"/>
                <a:cs typeface="Times New Roman" pitchFamily="18" charset="0"/>
              </a:rPr>
              <a:t> </a:t>
            </a:r>
            <a:r>
              <a:rPr lang="sr-Cyrl-CS" sz="1200" dirty="0" smtClean="0">
                <a:latin typeface="Times New Roman" pitchFamily="18" charset="0"/>
                <a:cs typeface="Times New Roman" pitchFamily="18" charset="0"/>
              </a:rPr>
              <a:t>В. Краља постављен је за редитеља Народног позоришта </a:t>
            </a:r>
            <a:r>
              <a:rPr lang="sr-Latn-RS" sz="1200" dirty="0" smtClean="0">
                <a:latin typeface="Times New Roman" pitchFamily="18" charset="0"/>
                <a:cs typeface="Times New Roman" pitchFamily="18" charset="0"/>
              </a:rPr>
              <a:t>VI</a:t>
            </a:r>
            <a:r>
              <a:rPr lang="sr-Cyrl-RS" sz="1200" dirty="0" smtClean="0">
                <a:latin typeface="Times New Roman" pitchFamily="18" charset="0"/>
                <a:cs typeface="Times New Roman" pitchFamily="18" charset="0"/>
              </a:rPr>
              <a:t> класе, 14. априла 1912.</a:t>
            </a:r>
            <a:endParaRPr lang="en-US" sz="1200" dirty="0">
              <a:latin typeface="Times New Roman" pitchFamily="18" charset="0"/>
              <a:cs typeface="Times New Roman" pitchFamily="18" charset="0"/>
            </a:endParaRPr>
          </a:p>
        </p:txBody>
      </p:sp>
      <p:pic>
        <p:nvPicPr>
          <p:cNvPr id="4" name="Picture Placeholder 3" descr="1.jpg"/>
          <p:cNvPicPr>
            <a:picLocks noGrp="1" noChangeAspect="1"/>
          </p:cNvPicPr>
          <p:nvPr>
            <p:ph type="pic" sz="quarter" idx="10"/>
          </p:nvPr>
        </p:nvPicPr>
        <p:blipFill>
          <a:blip r:embed="rId3"/>
          <a:srcRect t="3788" b="3788"/>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628" y="3143248"/>
            <a:ext cx="3505200" cy="3352800"/>
          </a:xfrm>
        </p:spPr>
        <p:txBody>
          <a:bodyPr/>
          <a:lstStyle>
            <a:extLst/>
          </a:lstStyle>
          <a:p>
            <a:pPr algn="just"/>
            <a:r>
              <a:rPr lang="sr-Cyrl-CS" sz="1200" dirty="0" smtClean="0">
                <a:latin typeface="Times New Roman" pitchFamily="18" charset="0"/>
                <a:cs typeface="Times New Roman" pitchFamily="18" charset="0"/>
              </a:rPr>
              <a:t>Александар Иванович Андрејев,  припадник руске авангарде, ученик Станиславског, бивши члан Уметничког позоришта у Москви и редитеља Градског позоришта у Тифлису, постављен је за главног редитеља Народног позоришта у Београду октобра 1911. године.</a:t>
            </a:r>
            <a:endParaRPr lang="en-US" sz="1200" dirty="0">
              <a:latin typeface="Times New Roman" pitchFamily="18" charset="0"/>
              <a:cs typeface="Times New Roman" pitchFamily="18" charset="0"/>
            </a:endParaRPr>
          </a:p>
        </p:txBody>
      </p:sp>
      <p:pic>
        <p:nvPicPr>
          <p:cNvPr id="7" name="Picture Placeholder 6" descr="30x45.jpg"/>
          <p:cNvPicPr>
            <a:picLocks noGrp="1" noChangeAspect="1"/>
          </p:cNvPicPr>
          <p:nvPr>
            <p:ph type="pic" sz="quarter" idx="10"/>
          </p:nvPr>
        </p:nvPicPr>
        <p:blipFill>
          <a:blip r:embed="rId3"/>
          <a:stretch>
            <a:fillRect/>
          </a:stretch>
        </p:blipFill>
        <p:spPr>
          <a:xfrm>
            <a:off x="428596" y="357166"/>
            <a:ext cx="41539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500562" y="3071810"/>
            <a:ext cx="3505200" cy="3352800"/>
          </a:xfrm>
        </p:spPr>
        <p:txBody>
          <a:bodyPr/>
          <a:lstStyle>
            <a:extLst/>
          </a:lstStyle>
          <a:p>
            <a:pPr algn="just"/>
            <a:r>
              <a:rPr lang="sr-Cyrl-CS" sz="1200" dirty="0" smtClean="0">
                <a:latin typeface="Times New Roman" pitchFamily="18" charset="0"/>
                <a:cs typeface="Times New Roman" pitchFamily="18" charset="0"/>
              </a:rPr>
              <a:t>Закон о Народном позоришту у Београду (1911)</a:t>
            </a:r>
            <a:endParaRPr lang="en-US" sz="1200" dirty="0">
              <a:latin typeface="Times New Roman" pitchFamily="18" charset="0"/>
              <a:cs typeface="Times New Roman" pitchFamily="18" charset="0"/>
            </a:endParaRPr>
          </a:p>
        </p:txBody>
      </p:sp>
      <p:pic>
        <p:nvPicPr>
          <p:cNvPr id="4" name="Picture Placeholder 3" descr="Zakon1.jpg"/>
          <p:cNvPicPr>
            <a:picLocks noGrp="1" noChangeAspect="1"/>
          </p:cNvPicPr>
          <p:nvPr>
            <p:ph type="pic" sz="quarter" idx="10"/>
          </p:nvPr>
        </p:nvPicPr>
        <p:blipFill>
          <a:blip r:embed="rId3"/>
          <a:stretch>
            <a:fillRect/>
          </a:stretch>
        </p:blipFill>
        <p:spPr>
          <a:xfrm>
            <a:off x="428596" y="285728"/>
            <a:ext cx="38097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572000" y="3000372"/>
            <a:ext cx="3505200" cy="3352800"/>
          </a:xfrm>
        </p:spPr>
        <p:txBody>
          <a:bodyPr/>
          <a:lstStyle>
            <a:extLst/>
          </a:lstStyle>
          <a:p>
            <a:r>
              <a:rPr lang="sr-Cyrl-CS" sz="1200" dirty="0" smtClean="0">
                <a:latin typeface="Times New Roman" pitchFamily="18" charset="0"/>
                <a:cs typeface="Times New Roman" pitchFamily="18" charset="0"/>
              </a:rPr>
              <a:t>Закон о Народном позоришту у Београду (1911)</a:t>
            </a:r>
            <a:endParaRPr lang="en-US" sz="1200" dirty="0">
              <a:latin typeface="Times New Roman" pitchFamily="18" charset="0"/>
              <a:cs typeface="Times New Roman" pitchFamily="18" charset="0"/>
            </a:endParaRPr>
          </a:p>
        </p:txBody>
      </p:sp>
      <p:pic>
        <p:nvPicPr>
          <p:cNvPr id="4" name="Picture Placeholder 3" descr="Zakon2.jpg"/>
          <p:cNvPicPr>
            <a:picLocks noGrp="1" noChangeAspect="1"/>
          </p:cNvPicPr>
          <p:nvPr>
            <p:ph type="pic" sz="quarter" idx="10"/>
          </p:nvPr>
        </p:nvPicPr>
        <p:blipFill>
          <a:blip r:embed="rId3"/>
          <a:stretch>
            <a:fillRect/>
          </a:stretch>
        </p:blipFill>
        <p:spPr>
          <a:xfrm>
            <a:off x="414338" y="253244"/>
            <a:ext cx="38479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572000" y="3000372"/>
            <a:ext cx="3505200" cy="3352800"/>
          </a:xfrm>
        </p:spPr>
        <p:txBody>
          <a:bodyPr/>
          <a:lstStyle>
            <a:extLst/>
          </a:lstStyle>
          <a:p>
            <a:r>
              <a:rPr lang="sr-Cyrl-CS" sz="1200" dirty="0" smtClean="0">
                <a:latin typeface="Times New Roman" pitchFamily="18" charset="0"/>
                <a:cs typeface="Times New Roman" pitchFamily="18" charset="0"/>
              </a:rPr>
              <a:t>Закон о Народном позоришту у Београду (1911)</a:t>
            </a:r>
            <a:endParaRPr lang="en-US" sz="1200" dirty="0">
              <a:latin typeface="Times New Roman" pitchFamily="18" charset="0"/>
              <a:cs typeface="Times New Roman" pitchFamily="18" charset="0"/>
            </a:endParaRPr>
          </a:p>
        </p:txBody>
      </p:sp>
      <p:pic>
        <p:nvPicPr>
          <p:cNvPr id="4" name="Picture Placeholder 3" descr="Zakon3.jpg"/>
          <p:cNvPicPr>
            <a:picLocks noGrp="1" noChangeAspect="1"/>
          </p:cNvPicPr>
          <p:nvPr>
            <p:ph type="pic" sz="quarter" idx="10"/>
          </p:nvPr>
        </p:nvPicPr>
        <p:blipFill>
          <a:blip r:embed="rId3"/>
          <a:stretch>
            <a:fillRect/>
          </a:stretch>
        </p:blipFill>
        <p:spPr>
          <a:xfrm>
            <a:off x="414338" y="250245"/>
            <a:ext cx="38250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500562" y="3071810"/>
            <a:ext cx="3505200" cy="3352800"/>
          </a:xfrm>
        </p:spPr>
        <p:txBody>
          <a:bodyPr/>
          <a:lstStyle>
            <a:extLst/>
          </a:lstStyle>
          <a:p>
            <a:r>
              <a:rPr lang="sr-Cyrl-CS" sz="1200" dirty="0" smtClean="0">
                <a:latin typeface="Times New Roman" pitchFamily="18" charset="0"/>
                <a:cs typeface="Times New Roman" pitchFamily="18" charset="0"/>
              </a:rPr>
              <a:t>Закон о Народном позоришту у Београду (1911)</a:t>
            </a:r>
            <a:endParaRPr lang="en-US" sz="1200" dirty="0">
              <a:latin typeface="Times New Roman" pitchFamily="18" charset="0"/>
              <a:cs typeface="Times New Roman" pitchFamily="18" charset="0"/>
            </a:endParaRPr>
          </a:p>
        </p:txBody>
      </p:sp>
      <p:pic>
        <p:nvPicPr>
          <p:cNvPr id="4" name="Picture Placeholder 3" descr="Zakon4.jpg"/>
          <p:cNvPicPr>
            <a:picLocks noGrp="1" noChangeAspect="1"/>
          </p:cNvPicPr>
          <p:nvPr>
            <p:ph type="pic" sz="quarter" idx="10"/>
          </p:nvPr>
        </p:nvPicPr>
        <p:blipFill>
          <a:blip r:embed="rId3"/>
          <a:stretch>
            <a:fillRect/>
          </a:stretch>
        </p:blipFill>
        <p:spPr>
          <a:xfrm>
            <a:off x="428596" y="357166"/>
            <a:ext cx="36873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572000" y="3000372"/>
            <a:ext cx="3505200" cy="3352800"/>
          </a:xfrm>
        </p:spPr>
        <p:txBody>
          <a:bodyPr/>
          <a:lstStyle>
            <a:extLst/>
          </a:lstStyle>
          <a:p>
            <a:r>
              <a:rPr lang="sr-Cyrl-CS" sz="1200" dirty="0" smtClean="0">
                <a:latin typeface="Times New Roman" pitchFamily="18" charset="0"/>
                <a:cs typeface="Times New Roman" pitchFamily="18" charset="0"/>
              </a:rPr>
              <a:t>Закон о Народном позоришту у Београду (1911)</a:t>
            </a:r>
            <a:endParaRPr lang="en-US" sz="1200" dirty="0">
              <a:latin typeface="Times New Roman" pitchFamily="18" charset="0"/>
              <a:cs typeface="Times New Roman" pitchFamily="18" charset="0"/>
            </a:endParaRPr>
          </a:p>
        </p:txBody>
      </p:sp>
      <p:pic>
        <p:nvPicPr>
          <p:cNvPr id="4" name="Picture Placeholder 3" descr="Zakon5.jpg"/>
          <p:cNvPicPr>
            <a:picLocks noGrp="1" noChangeAspect="1"/>
          </p:cNvPicPr>
          <p:nvPr>
            <p:ph type="pic" sz="quarter" idx="10"/>
          </p:nvPr>
        </p:nvPicPr>
        <p:blipFill>
          <a:blip r:embed="rId3"/>
          <a:stretch>
            <a:fillRect/>
          </a:stretch>
        </p:blipFill>
        <p:spPr>
          <a:xfrm>
            <a:off x="414338" y="247246"/>
            <a:ext cx="38020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643438" y="3071810"/>
            <a:ext cx="3762372" cy="3352800"/>
          </a:xfrm>
        </p:spPr>
        <p:txBody>
          <a:bodyPr/>
          <a:lstStyle>
            <a:extLst/>
          </a:lstStyle>
          <a:p>
            <a:pPr algn="just"/>
            <a:r>
              <a:rPr lang="sr-Cyrl-CS" sz="1200" dirty="0" smtClean="0">
                <a:latin typeface="Times New Roman" pitchFamily="18" charset="0"/>
                <a:cs typeface="Times New Roman" pitchFamily="18" charset="0"/>
              </a:rPr>
              <a:t>Писмо Драгомир Јанковић упућено Милутину Чекићу током његовог студијског усавршавања, поводом избора комада за редитељски деби на сцени Народног позоришта у Београду,  03. јануар 1912. </a:t>
            </a:r>
          </a:p>
          <a:p>
            <a:pPr algn="just"/>
            <a:r>
              <a:rPr lang="sr-Cyrl-CS" sz="1200" dirty="0" smtClean="0">
                <a:latin typeface="Times New Roman" pitchFamily="18" charset="0"/>
                <a:cs typeface="Times New Roman" pitchFamily="18" charset="0"/>
              </a:rPr>
              <a:t>(из заоставштине Милутин Чекића, инв.бр.15693-1)</a:t>
            </a:r>
            <a:endParaRPr lang="en-US" sz="1200" dirty="0">
              <a:latin typeface="Times New Roman" pitchFamily="18" charset="0"/>
              <a:cs typeface="Times New Roman" pitchFamily="18" charset="0"/>
            </a:endParaRPr>
          </a:p>
        </p:txBody>
      </p:sp>
      <p:pic>
        <p:nvPicPr>
          <p:cNvPr id="4" name="Picture Placeholder 3" descr="Dragi1.jpg"/>
          <p:cNvPicPr>
            <a:picLocks noGrp="1" noChangeAspect="1"/>
          </p:cNvPicPr>
          <p:nvPr>
            <p:ph type="pic" sz="quarter" idx="10"/>
          </p:nvPr>
        </p:nvPicPr>
        <p:blipFill>
          <a:blip r:embed="rId3"/>
          <a:stretch>
            <a:fillRect/>
          </a:stretch>
        </p:blipFill>
        <p:spPr>
          <a:xfrm>
            <a:off x="414338" y="265229"/>
            <a:ext cx="39397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14876" y="3000372"/>
            <a:ext cx="3643338" cy="3357586"/>
          </a:xfrm>
        </p:spPr>
        <p:txBody>
          <a:bodyPr/>
          <a:lstStyle>
            <a:extLst/>
          </a:lstStyle>
          <a:p>
            <a:pPr algn="just"/>
            <a:r>
              <a:rPr lang="sr-Cyrl-CS" sz="1200" dirty="0" smtClean="0">
                <a:latin typeface="Times New Roman" pitchFamily="18" charset="0"/>
                <a:cs typeface="Times New Roman" pitchFamily="18" charset="0"/>
              </a:rPr>
              <a:t>Писмо Драгомир Јанковић упућено Милутину Чекићу током његовог студијског усавршавања, поводом избора комада за редитељски деби на сцени Народног позоришта у Београду,  03. јануар 1912. </a:t>
            </a:r>
          </a:p>
          <a:p>
            <a:pPr algn="just"/>
            <a:r>
              <a:rPr lang="sr-Cyrl-CS" sz="1200" dirty="0" smtClean="0">
                <a:latin typeface="Times New Roman" pitchFamily="18" charset="0"/>
                <a:cs typeface="Times New Roman" pitchFamily="18" charset="0"/>
              </a:rPr>
              <a:t>(из заоставштине Милутин Чекића, инв.бр.15693-1)</a:t>
            </a:r>
            <a:endParaRPr lang="en-US" sz="1200" dirty="0">
              <a:latin typeface="Times New Roman" pitchFamily="18" charset="0"/>
              <a:cs typeface="Times New Roman" pitchFamily="18" charset="0"/>
            </a:endParaRPr>
          </a:p>
        </p:txBody>
      </p:sp>
      <p:pic>
        <p:nvPicPr>
          <p:cNvPr id="4" name="Picture Placeholder 3" descr="Dragi2.jpg"/>
          <p:cNvPicPr>
            <a:picLocks noGrp="1" noChangeAspect="1"/>
          </p:cNvPicPr>
          <p:nvPr>
            <p:ph type="pic" sz="quarter" idx="10"/>
          </p:nvPr>
        </p:nvPicPr>
        <p:blipFill>
          <a:blip r:embed="rId3"/>
          <a:stretch>
            <a:fillRect/>
          </a:stretch>
        </p:blipFill>
        <p:spPr>
          <a:xfrm>
            <a:off x="414338" y="263229"/>
            <a:ext cx="39244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7158" y="357166"/>
            <a:ext cx="8429684" cy="5929354"/>
          </a:xfrm>
        </p:spPr>
        <p:txBody>
          <a:bodyPr>
            <a:noAutofit/>
          </a:bodyPr>
          <a:lstStyle/>
          <a:p>
            <a:pPr algn="just"/>
            <a:r>
              <a:rPr lang="en-US" sz="1100" dirty="0" smtClean="0">
                <a:latin typeface="Times New Roman" pitchFamily="18" charset="0"/>
                <a:cs typeface="Times New Roman" pitchFamily="18" charset="0"/>
              </a:rPr>
              <a:t>МИЛУТИН ЧЕКИЋ (</a:t>
            </a:r>
            <a:r>
              <a:rPr lang="en-US" sz="1100" dirty="0" err="1" smtClean="0">
                <a:latin typeface="Times New Roman" pitchFamily="18" charset="0"/>
                <a:cs typeface="Times New Roman" pitchFamily="18" charset="0"/>
              </a:rPr>
              <a:t>Горњи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Милановац</a:t>
            </a:r>
            <a:r>
              <a:rPr lang="en-US" sz="1100" dirty="0" smtClean="0">
                <a:latin typeface="Times New Roman" pitchFamily="18" charset="0"/>
                <a:cs typeface="Times New Roman" pitchFamily="18" charset="0"/>
              </a:rPr>
              <a:t>, 22.</a:t>
            </a:r>
            <a:r>
              <a:rPr lang="sr-Latn-CS" sz="1100" dirty="0" smtClean="0">
                <a:latin typeface="Times New Roman" pitchFamily="18" charset="0"/>
                <a:cs typeface="Times New Roman" pitchFamily="18" charset="0"/>
              </a:rPr>
              <a:t>IX 1882 – </a:t>
            </a:r>
            <a:r>
              <a:rPr lang="en-US" sz="1100" dirty="0" err="1" smtClean="0">
                <a:latin typeface="Times New Roman" pitchFamily="18" charset="0"/>
                <a:cs typeface="Times New Roman" pitchFamily="18" charset="0"/>
              </a:rPr>
              <a:t>Београд</a:t>
            </a:r>
            <a:r>
              <a:rPr lang="en-US" sz="1100" dirty="0" smtClean="0">
                <a:latin typeface="Times New Roman" pitchFamily="18" charset="0"/>
                <a:cs typeface="Times New Roman" pitchFamily="18" charset="0"/>
              </a:rPr>
              <a:t>, </a:t>
            </a:r>
            <a:r>
              <a:rPr lang="sr-Latn-CS" sz="1100" dirty="0" smtClean="0">
                <a:latin typeface="Times New Roman" pitchFamily="18" charset="0"/>
                <a:cs typeface="Times New Roman" pitchFamily="18" charset="0"/>
              </a:rPr>
              <a:t>27. X 1964</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рођен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породици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председника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окружног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суда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која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крајем</a:t>
            </a:r>
            <a:r>
              <a:rPr lang="en-US" sz="1100" dirty="0" smtClean="0">
                <a:latin typeface="Times New Roman" pitchFamily="18" charset="0"/>
                <a:cs typeface="Times New Roman" pitchFamily="18" charset="0"/>
              </a:rPr>
              <a:t> XIX </a:t>
            </a:r>
            <a:r>
              <a:rPr lang="en-US" sz="1100" dirty="0" err="1" smtClean="0">
                <a:latin typeface="Times New Roman" pitchFamily="18" charset="0"/>
                <a:cs typeface="Times New Roman" pitchFamily="18" charset="0"/>
              </a:rPr>
              <a:t>века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сели</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Београд</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Након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завршене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гимназије</a:t>
            </a:r>
            <a:r>
              <a:rPr lang="en-US" sz="1100" dirty="0" smtClean="0">
                <a:latin typeface="Times New Roman" pitchFamily="18" charset="0"/>
                <a:cs typeface="Times New Roman" pitchFamily="18" charset="0"/>
              </a:rPr>
              <a:t> (1901) </a:t>
            </a:r>
            <a:r>
              <a:rPr lang="en-US" sz="1100" dirty="0" err="1" smtClean="0">
                <a:latin typeface="Times New Roman" pitchFamily="18" charset="0"/>
                <a:cs typeface="Times New Roman" pitchFamily="18" charset="0"/>
              </a:rPr>
              <a:t>показује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интересовање</a:t>
            </a:r>
            <a:r>
              <a:rPr lang="en-U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за праћење позоришног живота и дебитује као критичар </a:t>
            </a:r>
            <a:r>
              <a:rPr lang="en-US" sz="1100" dirty="0" err="1" smtClean="0">
                <a:latin typeface="Times New Roman" pitchFamily="18" charset="0"/>
                <a:cs typeface="Times New Roman" pitchFamily="18" charset="0"/>
              </a:rPr>
              <a:t>приказом</a:t>
            </a:r>
            <a:r>
              <a:rPr lang="en-US" sz="1100"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Гаврана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Анрија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Бека</a:t>
            </a:r>
            <a:r>
              <a:rPr lang="sr-Cyrl-CS" sz="1100" dirty="0" smtClean="0">
                <a:latin typeface="Times New Roman" pitchFamily="18" charset="0"/>
                <a:cs typeface="Times New Roman" pitchFamily="18" charset="0"/>
              </a:rPr>
              <a:t> у </a:t>
            </a:r>
            <a:r>
              <a:rPr lang="sr-Cyrl-CS" sz="1100" i="1" dirty="0" smtClean="0">
                <a:latin typeface="Times New Roman" pitchFamily="18" charset="0"/>
                <a:cs typeface="Times New Roman" pitchFamily="18" charset="0"/>
              </a:rPr>
              <a:t>Књижевној недељи</a:t>
            </a:r>
            <a:r>
              <a:rPr lang="sr-Cyrl-CS" sz="1100" dirty="0" smtClean="0">
                <a:latin typeface="Times New Roman" pitchFamily="18" charset="0"/>
                <a:cs typeface="Times New Roman" pitchFamily="18" charset="0"/>
              </a:rPr>
              <a:t>  коју уређује са Симом Пандуровићем (1904). Након дипломирања на Правном факултету (1906) објављује драмску трилогију </a:t>
            </a:r>
            <a:r>
              <a:rPr lang="sr-Cyrl-CS" sz="1100" i="1" dirty="0" smtClean="0">
                <a:latin typeface="Times New Roman" pitchFamily="18" charset="0"/>
                <a:cs typeface="Times New Roman" pitchFamily="18" charset="0"/>
              </a:rPr>
              <a:t>Прва бора</a:t>
            </a:r>
            <a:r>
              <a:rPr lang="sr-Cyrl-CS" sz="1100" dirty="0" smtClean="0">
                <a:latin typeface="Times New Roman" pitchFamily="18" charset="0"/>
                <a:cs typeface="Times New Roman" pitchFamily="18" charset="0"/>
              </a:rPr>
              <a:t>, која садржи три једночинке: </a:t>
            </a:r>
            <a:r>
              <a:rPr lang="sr-Cyrl-CS" sz="1100" i="1" dirty="0" smtClean="0">
                <a:latin typeface="Times New Roman" pitchFamily="18" charset="0"/>
                <a:cs typeface="Times New Roman" pitchFamily="18" charset="0"/>
              </a:rPr>
              <a:t>Прва бора</a:t>
            </a:r>
            <a:r>
              <a:rPr lang="sr-Cyrl-C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Свадбено јутро</a:t>
            </a:r>
            <a:r>
              <a:rPr lang="sr-Cyrl-CS" sz="1100" dirty="0" smtClean="0">
                <a:latin typeface="Times New Roman" pitchFamily="18" charset="0"/>
                <a:cs typeface="Times New Roman" pitchFamily="18" charset="0"/>
              </a:rPr>
              <a:t> и </a:t>
            </a:r>
            <a:r>
              <a:rPr lang="sr-Cyrl-CS" sz="1100" i="1" dirty="0" smtClean="0">
                <a:latin typeface="Times New Roman" pitchFamily="18" charset="0"/>
                <a:cs typeface="Times New Roman" pitchFamily="18" charset="0"/>
              </a:rPr>
              <a:t>Ноћ иза кулиса</a:t>
            </a:r>
            <a:r>
              <a:rPr lang="sr-Cyrl-CS" sz="1100" dirty="0" smtClean="0">
                <a:latin typeface="Times New Roman" pitchFamily="18" charset="0"/>
                <a:cs typeface="Times New Roman" pitchFamily="18" charset="0"/>
              </a:rPr>
              <a:t>. </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Пре него што се Милутин Чекић појавио на позоришној сцени као редитељ, његов стваралачки потенцијал, који су препознали Милан Грол, Милан Предић и Драгомир Јанковић усмерен је на студијскa усавршавањa у тадашњим европским центрима: Брисел-Минхен-Париз (1906–1907), Берлин-Праг (1908), Берлин (1908–1909, 1911–1912, децембар 1913, јануар 1914). </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Управа Милана Грола и Милана Предића од јануара 1911. године спроводи уметничку реформу у све израженијој потреби да се осавремени наш позоришни израз: режија се у Народном позоришту дуго градила и развијала, од </a:t>
            </a:r>
            <a:r>
              <a:rPr lang="en-US" sz="1100" dirty="0" smtClean="0">
                <a:latin typeface="Times New Roman" pitchFamily="18" charset="0"/>
                <a:cs typeface="Times New Roman" pitchFamily="18" charset="0"/>
              </a:rPr>
              <a:t>XIX </a:t>
            </a:r>
            <a:r>
              <a:rPr lang="sr-Cyrl-CS" sz="1100" dirty="0" smtClean="0">
                <a:latin typeface="Times New Roman" pitchFamily="18" charset="0"/>
                <a:cs typeface="Times New Roman" pitchFamily="18" charset="0"/>
              </a:rPr>
              <a:t>века са глумцима-редитељима (Милорад Гавриловић, Чича Илија Станојевић, Пера Добриновић, Сава Тодоровић, Љубомир Станојевић, Светислав Динуловић) који су током пуне две деценије предано радили на подизању уметничког нивоа позоришта, до њене пуне самосталности 1911. године када су ангажовани Александар Васиљевич Андрејев и Милутин Чекић. </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У </a:t>
            </a:r>
            <a:r>
              <a:rPr lang="en-US" sz="1100" i="1" dirty="0" err="1" smtClean="0">
                <a:latin typeface="Times New Roman" pitchFamily="18" charset="0"/>
                <a:cs typeface="Times New Roman" pitchFamily="18" charset="0"/>
              </a:rPr>
              <a:t>Летопису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Годишњаку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Краљевског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српског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Народног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објављен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значајан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датум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историју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модерне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српске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режије</a:t>
            </a:r>
            <a:r>
              <a:rPr lang="en-U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14. априла 1912, указом Њ.В. Краља, Милутин Чекић, писар Министарства Просвете и питомац Народног позоришта, постављен је за редитеља Народног позоришта VI класе</a:t>
            </a:r>
            <a:r>
              <a:rPr lang="sr-Cyrl-CS" sz="1100" dirty="0" smtClean="0">
                <a:latin typeface="Times New Roman" pitchFamily="18" charset="0"/>
                <a:cs typeface="Times New Roman" pitchFamily="18" charset="0"/>
              </a:rPr>
              <a:t>. </a:t>
            </a:r>
            <a:endParaRPr lang="en-US" sz="1100" dirty="0" smtClean="0">
              <a:latin typeface="Times New Roman" pitchFamily="18" charset="0"/>
              <a:cs typeface="Times New Roman" pitchFamily="18" charset="0"/>
            </a:endParaRPr>
          </a:p>
          <a:p>
            <a:pPr algn="just"/>
            <a:r>
              <a:rPr lang="sr-Cyrl-CS" sz="1100" dirty="0" smtClean="0">
                <a:latin typeface="Times New Roman" pitchFamily="18" charset="0"/>
                <a:cs typeface="Times New Roman" pitchFamily="18" charset="0"/>
              </a:rPr>
              <a:t>Прве радове је представио још током студија кроз есеје о реформи позорнице у </a:t>
            </a:r>
            <a:r>
              <a:rPr lang="sr-Cyrl-CS" sz="1100" i="1" dirty="0" smtClean="0">
                <a:latin typeface="Times New Roman" pitchFamily="18" charset="0"/>
                <a:cs typeface="Times New Roman" pitchFamily="18" charset="0"/>
              </a:rPr>
              <a:t>Недељном прегледу</a:t>
            </a:r>
            <a:r>
              <a:rPr lang="sr-Cyrl-CS" sz="1100" dirty="0" smtClean="0">
                <a:latin typeface="Times New Roman" pitchFamily="18" charset="0"/>
                <a:cs typeface="Times New Roman" pitchFamily="18" charset="0"/>
              </a:rPr>
              <a:t>, касније сабране у књизи </a:t>
            </a:r>
            <a:r>
              <a:rPr lang="sr-Cyrl-CS" sz="1100" i="1" dirty="0" smtClean="0">
                <a:latin typeface="Times New Roman" pitchFamily="18" charset="0"/>
                <a:cs typeface="Times New Roman" pitchFamily="18" charset="0"/>
              </a:rPr>
              <a:t>Позориште</a:t>
            </a:r>
            <a:r>
              <a:rPr lang="sr-Cyrl-CS" sz="1100" dirty="0" smtClean="0">
                <a:latin typeface="Times New Roman" pitchFamily="18" charset="0"/>
                <a:cs typeface="Times New Roman" pitchFamily="18" charset="0"/>
              </a:rPr>
              <a:t> (1925) која представља новост у стручној литератури, као прво дело посвећено специјалним позоришним питањима. Чекић је током студија имао прилике да уочи разлике и дâ предлоге о усмеравању талената ка глумачкој уметности, правцима образовања глумаца и примени одређеног система рада. У креацијама Миле Димитријевић и Пере Добриновића проналази поуке за младе глумце како се једна рола доноси на сцену исцрпном студијом.</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Први се залагао за оснивање југословенског позоришта по угледу на минхенско Уметничко позориште Георга Фукса. Основна нит Чекићеве реформатор</a:t>
            </a:r>
            <a:r>
              <a:rPr lang="en-US" sz="1100" dirty="0" smtClean="0">
                <a:latin typeface="Times New Roman" pitchFamily="18" charset="0"/>
                <a:cs typeface="Times New Roman" pitchFamily="18" charset="0"/>
              </a:rPr>
              <a:t>с</a:t>
            </a:r>
            <a:r>
              <a:rPr lang="sr-Cyrl-CS" sz="1100" dirty="0" smtClean="0">
                <a:latin typeface="Times New Roman" pitchFamily="18" charset="0"/>
                <a:cs typeface="Times New Roman" pitchFamily="18" charset="0"/>
              </a:rPr>
              <a:t>ке мисли о улози и месту позоришне уметности у националној култури јесте у тврдњи да је југословенско позориште јединствено </a:t>
            </a:r>
            <a:r>
              <a:rPr lang="sr-Cyrl-CS" sz="1100" i="1" dirty="0" smtClean="0">
                <a:latin typeface="Times New Roman" pitchFamily="18" charset="0"/>
                <a:cs typeface="Times New Roman" pitchFamily="18" charset="0"/>
              </a:rPr>
              <a:t>по репертоарској политици, духу и уметничком стилу</a:t>
            </a:r>
            <a:r>
              <a:rPr lang="sr-Cyrl-CS" sz="1100" dirty="0" smtClean="0">
                <a:latin typeface="Times New Roman" pitchFamily="18" charset="0"/>
                <a:cs typeface="Times New Roman" pitchFamily="18" charset="0"/>
              </a:rPr>
              <a:t>.</a:t>
            </a:r>
            <a:r>
              <a:rPr lang="sr-Latn-RS" sz="1100" dirty="0" smtClean="0">
                <a:latin typeface="Times New Roman" pitchFamily="18" charset="0"/>
                <a:cs typeface="Times New Roman" pitchFamily="18" charset="0"/>
              </a:rPr>
              <a:t> </a:t>
            </a:r>
          </a:p>
          <a:p>
            <a:pPr algn="just"/>
            <a:r>
              <a:rPr lang="sr-Latn-R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Под</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пуним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именом</a:t>
            </a:r>
            <a:r>
              <a:rPr lang="en-US" sz="1100" dirty="0" smtClean="0">
                <a:latin typeface="Times New Roman" pitchFamily="18" charset="0"/>
                <a:cs typeface="Times New Roman" pitchFamily="18" charset="0"/>
              </a:rPr>
              <a:t> и </a:t>
            </a:r>
            <a:r>
              <a:rPr lang="en-US" sz="1100" dirty="0" err="1" smtClean="0">
                <a:latin typeface="Times New Roman" pitchFamily="18" charset="0"/>
                <a:cs typeface="Times New Roman" pitchFamily="18" charset="0"/>
              </a:rPr>
              <a:t>псеудонимима</a:t>
            </a:r>
            <a:r>
              <a:rPr lang="en-US" sz="1100" dirty="0" smtClean="0">
                <a:latin typeface="Times New Roman" pitchFamily="18" charset="0"/>
                <a:cs typeface="Times New Roman" pitchFamily="18" charset="0"/>
              </a:rPr>
              <a:t> Macready и Brutus, </a:t>
            </a:r>
            <a:r>
              <a:rPr lang="en-US" sz="1100" dirty="0" err="1" smtClean="0">
                <a:latin typeface="Times New Roman" pitchFamily="18" charset="0"/>
                <a:cs typeface="Times New Roman" pitchFamily="18" charset="0"/>
              </a:rPr>
              <a:t>Милутин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Чекић</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написао</a:t>
            </a:r>
            <a:r>
              <a:rPr lang="en-U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око две стотине критика, позоришних реферата, есеја и бројних стручних теоријских огледа о позоришној проблематици. Прекида са француском импресионистичком критиком и прихвата немачки критички рационализам, тако да је у критике увео дух логичког, критичког опсервирања, пуну стручност и познавање теорије позоришне уметности. Својим студијским радовима уједно је стварао домаћу стручну теорију и драмску естетику, јер их је заснивао на позоришној литератури о сценском аранжирању и модерној драматургији. Као стручан теоретичар и позоришни критичар, залагао се за практичну примену у сценским поставкама, међу првима је отворио расправу о проблемима домаће режије још почетком </a:t>
            </a:r>
            <a:r>
              <a:rPr lang="en-US" sz="1100" dirty="0" smtClean="0">
                <a:latin typeface="Times New Roman" pitchFamily="18" charset="0"/>
                <a:cs typeface="Times New Roman" pitchFamily="18" charset="0"/>
              </a:rPr>
              <a:t>XX </a:t>
            </a:r>
            <a:r>
              <a:rPr lang="sr-Cyrl-CS" sz="1100" dirty="0" smtClean="0">
                <a:latin typeface="Times New Roman" pitchFamily="18" charset="0"/>
                <a:cs typeface="Times New Roman" pitchFamily="18" charset="0"/>
              </a:rPr>
              <a:t>века, истичући је као посебно уметничко изражавање, залагао се за рехабилитацију сценске уметности што пласира као неопходне позоришне реформе. </a:t>
            </a:r>
            <a:endParaRPr lang="en-US" sz="1100" dirty="0" smtClean="0">
              <a:latin typeface="Times New Roman" pitchFamily="18" charset="0"/>
              <a:cs typeface="Times New Roman" pitchFamily="18" charset="0"/>
            </a:endParaRPr>
          </a:p>
          <a:p>
            <a:pPr algn="just"/>
            <a:r>
              <a:rPr lang="en-US" sz="800" dirty="0" smtClean="0">
                <a:latin typeface="Times New Roman" pitchFamily="18" charset="0"/>
                <a:cs typeface="Times New Roman" pitchFamily="18" charset="0"/>
              </a:rPr>
              <a:t>	</a:t>
            </a:r>
          </a:p>
          <a:p>
            <a:endParaRPr lang="sr-Cyrl-CS" sz="8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3071810"/>
            <a:ext cx="3643338" cy="3352800"/>
          </a:xfrm>
        </p:spPr>
        <p:txBody>
          <a:bodyPr/>
          <a:lstStyle>
            <a:extLst/>
          </a:lstStyle>
          <a:p>
            <a:pPr algn="just"/>
            <a:r>
              <a:rPr lang="sr-Cyrl-CS" sz="1200" dirty="0" smtClean="0">
                <a:latin typeface="Times New Roman" pitchFamily="18" charset="0"/>
                <a:cs typeface="Times New Roman" pitchFamily="18" charset="0"/>
              </a:rPr>
              <a:t>Писмо Драгомир Јанковић упућено Милутину Чекићу током његовог студијског усавршавања, поводом избора комада за редитељски деби на сцени Народног позоришта у Београду,  03. јануар 1912. </a:t>
            </a:r>
          </a:p>
          <a:p>
            <a:pPr algn="just"/>
            <a:r>
              <a:rPr lang="sr-Cyrl-CS" sz="1200" dirty="0" smtClean="0">
                <a:latin typeface="Times New Roman" pitchFamily="18" charset="0"/>
                <a:cs typeface="Times New Roman" pitchFamily="18" charset="0"/>
              </a:rPr>
              <a:t>(из заоставштине Милутин Чекића, инв.бр.15693-1)</a:t>
            </a:r>
            <a:endParaRPr lang="en-US" sz="1200" dirty="0">
              <a:latin typeface="Times New Roman" pitchFamily="18" charset="0"/>
              <a:cs typeface="Times New Roman" pitchFamily="18" charset="0"/>
            </a:endParaRPr>
          </a:p>
        </p:txBody>
      </p:sp>
      <p:pic>
        <p:nvPicPr>
          <p:cNvPr id="4" name="Picture Placeholder 3" descr="Dragi3.jpg"/>
          <p:cNvPicPr>
            <a:picLocks noGrp="1" noChangeAspect="1"/>
          </p:cNvPicPr>
          <p:nvPr>
            <p:ph type="pic" sz="quarter" idx="10"/>
          </p:nvPr>
        </p:nvPicPr>
        <p:blipFill>
          <a:blip r:embed="rId3"/>
          <a:stretch>
            <a:fillRect/>
          </a:stretch>
        </p:blipFill>
        <p:spPr>
          <a:xfrm>
            <a:off x="414338" y="272227"/>
            <a:ext cx="39933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857752" y="3071810"/>
            <a:ext cx="3619496" cy="3352800"/>
          </a:xfrm>
        </p:spPr>
        <p:txBody>
          <a:bodyPr/>
          <a:lstStyle>
            <a:extLst/>
          </a:lstStyle>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endParaRPr lang="sr-Cyrl-CS" sz="1200" dirty="0" smtClean="0">
              <a:latin typeface="Times New Roman" pitchFamily="18" charset="0"/>
              <a:cs typeface="Times New Roman" pitchFamily="18" charset="0"/>
            </a:endParaRPr>
          </a:p>
          <a:p>
            <a:pPr algn="just"/>
            <a:r>
              <a:rPr lang="sr-Cyrl-CS" sz="1200" dirty="0" smtClean="0">
                <a:latin typeface="Times New Roman" pitchFamily="18" charset="0"/>
                <a:cs typeface="Times New Roman" pitchFamily="18" charset="0"/>
              </a:rPr>
              <a:t>Писмо Драгомир Јанковић упућено Милутину Чекићу током његовог студијског усавршавања, поводом избора комада за редитељски деби на сцени Народног позоришта у Београду,  03. јануар 1912. </a:t>
            </a:r>
          </a:p>
          <a:p>
            <a:pPr algn="just"/>
            <a:r>
              <a:rPr lang="sr-Cyrl-CS" sz="1200" dirty="0" smtClean="0">
                <a:latin typeface="Times New Roman" pitchFamily="18" charset="0"/>
                <a:cs typeface="Times New Roman" pitchFamily="18" charset="0"/>
              </a:rPr>
              <a:t>(из заоставштине Милутин Чекића, инв.бр.15693-1)</a:t>
            </a:r>
            <a:endParaRPr lang="en-US" sz="1200" dirty="0" smtClean="0">
              <a:latin typeface="Times New Roman" pitchFamily="18" charset="0"/>
              <a:cs typeface="Times New Roman" pitchFamily="18" charset="0"/>
            </a:endParaRPr>
          </a:p>
        </p:txBody>
      </p:sp>
      <p:pic>
        <p:nvPicPr>
          <p:cNvPr id="4" name="Picture Placeholder 3" descr="Dragi4.jpg"/>
          <p:cNvPicPr>
            <a:picLocks noGrp="1" noChangeAspect="1"/>
          </p:cNvPicPr>
          <p:nvPr>
            <p:ph type="pic" sz="quarter" idx="10"/>
          </p:nvPr>
        </p:nvPicPr>
        <p:blipFill>
          <a:blip r:embed="rId3"/>
          <a:stretch>
            <a:fillRect/>
          </a:stretch>
        </p:blipFill>
        <p:spPr>
          <a:xfrm>
            <a:off x="414338" y="277214"/>
            <a:ext cx="40315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14942" y="3286124"/>
            <a:ext cx="3671918" cy="3071835"/>
          </a:xfrm>
        </p:spPr>
        <p:txBody>
          <a:bodyPr/>
          <a:lstStyle>
            <a:extLst/>
          </a:lstStyle>
          <a:p>
            <a:pPr algn="just"/>
            <a:r>
              <a:rPr lang="sr-Cyrl-RS" sz="1200" dirty="0" smtClean="0">
                <a:latin typeface="Times New Roman" pitchFamily="18" charset="0"/>
                <a:cs typeface="Times New Roman" pitchFamily="18" charset="0"/>
              </a:rPr>
              <a:t>Драгомир Јанковић, управник Народног позоришта у Београду (1903-1906)</a:t>
            </a:r>
            <a:endParaRPr lang="en-US" sz="1200" dirty="0">
              <a:latin typeface="Times New Roman" pitchFamily="18" charset="0"/>
              <a:cs typeface="Times New Roman" pitchFamily="18" charset="0"/>
            </a:endParaRPr>
          </a:p>
        </p:txBody>
      </p:sp>
      <p:pic>
        <p:nvPicPr>
          <p:cNvPr id="4" name="Picture Placeholder 3" descr="Jankovic Dragomir.jpg"/>
          <p:cNvPicPr>
            <a:picLocks noGrp="1" noChangeAspect="1"/>
          </p:cNvPicPr>
          <p:nvPr>
            <p:ph type="pic" sz="quarter" idx="10"/>
          </p:nvPr>
        </p:nvPicPr>
        <p:blipFill>
          <a:blip r:embed="rId3"/>
          <a:srcRect t="1821" b="1821"/>
          <a:stretch>
            <a:fillRect/>
          </a:stretch>
        </p:blipFill>
        <p:spPr>
          <a:xfrm>
            <a:off x="500034" y="571480"/>
            <a:ext cx="4393653" cy="5760000"/>
          </a:xfr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3143248"/>
            <a:ext cx="3714776" cy="3352800"/>
          </a:xfrm>
        </p:spPr>
        <p:txBody>
          <a:bodyPr/>
          <a:lstStyle>
            <a:extLst/>
          </a:lstStyle>
          <a:p>
            <a:pPr algn="just"/>
            <a:r>
              <a:rPr lang="sr-Cyrl-CS" sz="1200" dirty="0" smtClean="0">
                <a:latin typeface="Times New Roman" pitchFamily="18" charset="0"/>
                <a:cs typeface="Times New Roman" pitchFamily="18" charset="0"/>
              </a:rPr>
              <a:t>Скица декора и режије за представу </a:t>
            </a:r>
            <a:r>
              <a:rPr lang="sr-Cyrl-CS" sz="1200" i="1" dirty="0" smtClean="0">
                <a:latin typeface="Times New Roman" pitchFamily="18" charset="0"/>
                <a:cs typeface="Times New Roman" pitchFamily="18" charset="0"/>
              </a:rPr>
              <a:t>Разбијени крчаг</a:t>
            </a:r>
            <a:endParaRPr lang="en-US" sz="1200" dirty="0">
              <a:latin typeface="Times New Roman" pitchFamily="18" charset="0"/>
              <a:cs typeface="Times New Roman" pitchFamily="18" charset="0"/>
            </a:endParaRPr>
          </a:p>
        </p:txBody>
      </p:sp>
      <p:pic>
        <p:nvPicPr>
          <p:cNvPr id="4" name="Picture Placeholder 3" descr="Razbijeni krcag.jpg"/>
          <p:cNvPicPr>
            <a:picLocks noGrp="1" noChangeAspect="1"/>
          </p:cNvPicPr>
          <p:nvPr>
            <p:ph type="pic" sz="quarter" idx="10"/>
          </p:nvPr>
        </p:nvPicPr>
        <p:blipFill>
          <a:blip r:embed="rId3"/>
          <a:stretch>
            <a:fillRect/>
          </a:stretch>
        </p:blipFill>
        <p:spPr>
          <a:xfrm>
            <a:off x="428596" y="357166"/>
            <a:ext cx="40392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6" name="Picture Placeholder 5" descr="Jelisaveta.jpg"/>
          <p:cNvPicPr>
            <a:picLocks noGrp="1" noChangeAspect="1"/>
          </p:cNvPicPr>
          <p:nvPr>
            <p:ph type="pic" sz="quarter" idx="10"/>
          </p:nvPr>
        </p:nvPicPr>
        <p:blipFill>
          <a:blip r:embed="rId3"/>
          <a:srcRect t="4988" b="4988"/>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RS" sz="1200" dirty="0" smtClean="0">
                <a:latin typeface="Times New Roman" pitchFamily="18" charset="0"/>
                <a:cs typeface="Times New Roman" pitchFamily="18" charset="0"/>
              </a:rPr>
              <a:t>Теодора Арсеновић у представи </a:t>
            </a:r>
            <a:r>
              <a:rPr lang="sr-Cyrl-RS" sz="1200" i="1" dirty="0" smtClean="0">
                <a:latin typeface="Times New Roman" pitchFamily="18" charset="0"/>
                <a:cs typeface="Times New Roman" pitchFamily="18" charset="0"/>
              </a:rPr>
              <a:t>Јелисавета кнегиња црногорска, </a:t>
            </a:r>
            <a:r>
              <a:rPr lang="sr-Cyrl-RS" sz="1200" dirty="0" smtClean="0">
                <a:latin typeface="Times New Roman" pitchFamily="18" charset="0"/>
                <a:cs typeface="Times New Roman" pitchFamily="18" charset="0"/>
              </a:rPr>
              <a:t>Ђуре Јакшића у режији Милутина Чекића, 1912.</a:t>
            </a:r>
            <a:endParaRPr lang="en-US" sz="1200" dirty="0">
              <a:latin typeface="Times New Roman" pitchFamily="18" charset="0"/>
              <a:cs typeface="Times New Roman" pitchFamily="18" charset="0"/>
            </a:endParaRPr>
          </a:p>
        </p:txBody>
      </p:sp>
      <p:pic>
        <p:nvPicPr>
          <p:cNvPr id="4" name="Picture Placeholder 3" descr="Arsenovic Teodora, 2.jpg"/>
          <p:cNvPicPr>
            <a:picLocks noGrp="1" noChangeAspect="1"/>
          </p:cNvPicPr>
          <p:nvPr>
            <p:ph type="pic" sz="quarter" idx="10"/>
          </p:nvPr>
        </p:nvPicPr>
        <p:blipFill>
          <a:blip r:embed="rId3"/>
          <a:srcRect l="2842" r="2842"/>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857752" y="3071810"/>
            <a:ext cx="3505200" cy="3352800"/>
          </a:xfrm>
        </p:spPr>
        <p:txBody>
          <a:bodyPr/>
          <a:lstStyle>
            <a:extLst/>
          </a:lstStyle>
          <a:p>
            <a:pPr algn="just"/>
            <a:r>
              <a:rPr lang="sr-Cyrl-CS" sz="1200" dirty="0" smtClean="0">
                <a:latin typeface="Times New Roman" pitchFamily="18" charset="0"/>
                <a:cs typeface="Times New Roman" pitchFamily="18" charset="0"/>
              </a:rPr>
              <a:t>Добрица Милутиновић, глумац</a:t>
            </a:r>
            <a:endParaRPr lang="en-US" sz="1200" dirty="0">
              <a:latin typeface="Times New Roman" pitchFamily="18" charset="0"/>
              <a:cs typeface="Times New Roman" pitchFamily="18" charset="0"/>
            </a:endParaRPr>
          </a:p>
        </p:txBody>
      </p:sp>
      <p:pic>
        <p:nvPicPr>
          <p:cNvPr id="4" name="Picture Placeholder 3" descr="Milutinovic Dobrica, 3.jpg"/>
          <p:cNvPicPr>
            <a:picLocks noGrp="1" noChangeAspect="1"/>
          </p:cNvPicPr>
          <p:nvPr>
            <p:ph type="pic" sz="quarter" idx="10"/>
          </p:nvPr>
        </p:nvPicPr>
        <p:blipFill>
          <a:blip r:embed="rId3"/>
          <a:stretch>
            <a:fillRect/>
          </a:stretch>
        </p:blipFill>
        <p:spPr>
          <a:xfrm>
            <a:off x="500034" y="285728"/>
            <a:ext cx="39550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LazarevoVskrsenje.jpg"/>
          <p:cNvPicPr>
            <a:picLocks noGrp="1" noChangeAspect="1"/>
          </p:cNvPicPr>
          <p:nvPr>
            <p:ph type="pic" sz="quarter" idx="10"/>
          </p:nvPr>
        </p:nvPicPr>
        <p:blipFill>
          <a:blip r:embed="rId3"/>
          <a:srcRect t="1494" b="1494"/>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6072206"/>
            <a:ext cx="7953404" cy="381000"/>
          </a:xfrm>
        </p:spPr>
        <p:txBody>
          <a:bodyPr/>
          <a:lstStyle>
            <a:extLst/>
          </a:lstStyle>
          <a:p>
            <a:pPr marL="0" indent="0" algn="just"/>
            <a:r>
              <a:rPr lang="sr-Cyrl-CS" sz="1200" dirty="0" smtClean="0">
                <a:latin typeface="Times New Roman" pitchFamily="18" charset="0"/>
                <a:cs typeface="Times New Roman" pitchFamily="18" charset="0"/>
              </a:rPr>
              <a:t>Ансамбл Народног позоришта пред зградом Народног театра на гостовању у Софији, 1912.</a:t>
            </a:r>
            <a:endParaRPr lang="en-US" sz="1200" dirty="0" smtClean="0">
              <a:latin typeface="Times New Roman" pitchFamily="18" charset="0"/>
              <a:cs typeface="Times New Roman" pitchFamily="18" charset="0"/>
            </a:endParaRPr>
          </a:p>
        </p:txBody>
      </p:sp>
      <p:pic>
        <p:nvPicPr>
          <p:cNvPr id="4" name="Picture Placeholder 3" descr="Ansambli3.jpg"/>
          <p:cNvPicPr>
            <a:picLocks noGrp="1" noChangeAspect="1"/>
          </p:cNvPicPr>
          <p:nvPr>
            <p:ph type="pic" sz="quarter" idx="10"/>
          </p:nvPr>
        </p:nvPicPr>
        <p:blipFill>
          <a:blip r:embed="rId3"/>
          <a:stretch>
            <a:fillRect/>
          </a:stretch>
        </p:blipFill>
        <p:spPr>
          <a:xfrm>
            <a:off x="414338" y="339592"/>
            <a:ext cx="7200000" cy="5418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Udolini.jpg"/>
          <p:cNvPicPr>
            <a:picLocks noGrp="1" noChangeAspect="1"/>
          </p:cNvPicPr>
          <p:nvPr>
            <p:ph type="pic" sz="quarter" idx="10"/>
          </p:nvPr>
        </p:nvPicPr>
        <p:blipFill>
          <a:blip r:embed="rId3"/>
          <a:srcRect t="3214" b="3214"/>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57158" y="357166"/>
            <a:ext cx="8429684" cy="5929354"/>
          </a:xfrm>
        </p:spPr>
        <p:txBody>
          <a:bodyPr>
            <a:noAutofit/>
          </a:bodyPr>
          <a:lstStyle/>
          <a:p>
            <a:pPr algn="just"/>
            <a:r>
              <a:rPr lang="sr-Latn-RS" sz="12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До почетка Првог светског рата, режира двадесетак дела, под снажним немачким утицајем </a:t>
            </a:r>
            <a:r>
              <a:rPr lang="en-U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воли мирну, рељефну и импозантну линију због чега је усмерен на унутрашњу режију, психолошки израз који је у овом периоду постао важно обележје модерног глумачког израза. Бори се против патетике у глуми, захтева је студиозност у игри и психолошким анализама комада и ликова, хармоничност, упрошћеност у стилизацији, чистоту и природност у дикцији и монументалност у општем изразу, тежећи модерном реалистичком изразу. </a:t>
            </a:r>
            <a:r>
              <a:rPr lang="en-US" sz="1100" dirty="0" err="1" smtClean="0">
                <a:latin typeface="Times New Roman" pitchFamily="18" charset="0"/>
                <a:cs typeface="Times New Roman" pitchFamily="18" charset="0"/>
              </a:rPr>
              <a:t>Користећи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метод</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Макса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Рајнхарта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уводи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детаљну</a:t>
            </a:r>
            <a:r>
              <a:rPr lang="en-US" sz="1100" dirty="0" smtClean="0">
                <a:latin typeface="Times New Roman" pitchFamily="18" charset="0"/>
                <a:cs typeface="Times New Roman" pitchFamily="18" charset="0"/>
              </a:rPr>
              <a:t> и </a:t>
            </a:r>
            <a:r>
              <a:rPr lang="en-US" sz="1100" dirty="0" err="1" smtClean="0">
                <a:latin typeface="Times New Roman" pitchFamily="18" charset="0"/>
                <a:cs typeface="Times New Roman" pitchFamily="18" charset="0"/>
              </a:rPr>
              <a:t>прегледну</a:t>
            </a:r>
            <a:r>
              <a:rPr lang="en-US" sz="1100"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редитељску</a:t>
            </a:r>
            <a:r>
              <a:rPr lang="en-US" sz="1100" b="1" dirty="0" smtClean="0">
                <a:latin typeface="Times New Roman" pitchFamily="18" charset="0"/>
                <a:cs typeface="Times New Roman" pitchFamily="18" charset="0"/>
              </a:rPr>
              <a:t> </a:t>
            </a:r>
            <a:r>
              <a:rPr lang="en-US" sz="1100" b="1" dirty="0" err="1" smtClean="0">
                <a:latin typeface="Times New Roman" pitchFamily="18" charset="0"/>
                <a:cs typeface="Times New Roman" pitchFamily="18" charset="0"/>
              </a:rPr>
              <a:t>књигу</a:t>
            </a:r>
            <a:r>
              <a:rPr lang="en-US" sz="1100" b="1" dirty="0" smtClean="0">
                <a:latin typeface="Times New Roman" pitchFamily="18" charset="0"/>
                <a:cs typeface="Times New Roman" pitchFamily="18" charset="0"/>
              </a:rPr>
              <a:t> </a:t>
            </a:r>
            <a:r>
              <a:rPr lang="en-US" sz="1100" dirty="0" smtClean="0">
                <a:latin typeface="Times New Roman" pitchFamily="18" charset="0"/>
                <a:cs typeface="Times New Roman" pitchFamily="18" charset="0"/>
              </a:rPr>
              <a:t>у </a:t>
            </a:r>
            <a:r>
              <a:rPr lang="en-US" sz="1100" dirty="0" err="1" smtClean="0">
                <a:latin typeface="Times New Roman" pitchFamily="18" charset="0"/>
                <a:cs typeface="Times New Roman" pitchFamily="18" charset="0"/>
              </a:rPr>
              <a:t>којој</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забележени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атмосфера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комада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мизансцен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психологија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ликова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говор</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костими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декор</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осветљење</a:t>
            </a:r>
            <a:r>
              <a:rPr lang="en-US" sz="1100" dirty="0" smtClean="0">
                <a:latin typeface="Times New Roman" pitchFamily="18" charset="0"/>
                <a:cs typeface="Times New Roman" pitchFamily="18" charset="0"/>
              </a:rPr>
              <a:t> и </a:t>
            </a:r>
            <a:r>
              <a:rPr lang="en-US" sz="1100" dirty="0" err="1" smtClean="0">
                <a:latin typeface="Times New Roman" pitchFamily="18" charset="0"/>
                <a:cs typeface="Times New Roman" pitchFamily="18" charset="0"/>
              </a:rPr>
              <a:t>сл</a:t>
            </a:r>
            <a:r>
              <a:rPr lang="en-U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Почетак Првог светског рата прекида његову редитељску активност.</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Током окупације, у јесен 1917. године Чекић окупља бивше чланове Народног позоришта и уз помоћ др Милана Огризовића, натпоручника у аустријској војсци, добијају дозволу за рад Добротворног позоришта. Репертоар  је обухватао седам комада (</a:t>
            </a:r>
            <a:r>
              <a:rPr lang="sr-Cyrl-CS" sz="1100" i="1" dirty="0" smtClean="0">
                <a:latin typeface="Times New Roman" pitchFamily="18" charset="0"/>
                <a:cs typeface="Times New Roman" pitchFamily="18" charset="0"/>
              </a:rPr>
              <a:t>Кир Јања</a:t>
            </a:r>
            <a:r>
              <a:rPr lang="sr-Cyrl-C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Циганин</a:t>
            </a:r>
            <a:r>
              <a:rPr lang="sr-Cyrl-C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Код белог коња</a:t>
            </a:r>
            <a:r>
              <a:rPr lang="sr-Cyrl-C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Коштана</a:t>
            </a:r>
            <a:r>
              <a:rPr lang="sr-Cyrl-C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Част</a:t>
            </a:r>
            <a:r>
              <a:rPr lang="sr-Cyrl-CS" sz="1100" dirty="0" smtClean="0">
                <a:latin typeface="Times New Roman" pitchFamily="18" charset="0"/>
                <a:cs typeface="Times New Roman" pitchFamily="18" charset="0"/>
              </a:rPr>
              <a:t>, </a:t>
            </a:r>
            <a:r>
              <a:rPr lang="sr-Cyrl-CS" sz="1100" i="1" dirty="0" smtClean="0">
                <a:latin typeface="Times New Roman" pitchFamily="18" charset="0"/>
                <a:cs typeface="Times New Roman" pitchFamily="18" charset="0"/>
              </a:rPr>
              <a:t>Ивкова слава</a:t>
            </a:r>
            <a:r>
              <a:rPr lang="sr-Cyrl-CS" sz="1100" dirty="0" smtClean="0">
                <a:latin typeface="Times New Roman" pitchFamily="18" charset="0"/>
                <a:cs typeface="Times New Roman" pitchFamily="18" charset="0"/>
              </a:rPr>
              <a:t> и </a:t>
            </a:r>
            <a:r>
              <a:rPr lang="sr-Cyrl-CS" sz="1100" i="1" dirty="0" smtClean="0">
                <a:latin typeface="Times New Roman" pitchFamily="18" charset="0"/>
                <a:cs typeface="Times New Roman" pitchFamily="18" charset="0"/>
              </a:rPr>
              <a:t>Хасанагница</a:t>
            </a:r>
            <a:r>
              <a:rPr lang="sr-Cyrl-CS" sz="1100" dirty="0" smtClean="0">
                <a:latin typeface="Times New Roman" pitchFamily="18" charset="0"/>
                <a:cs typeface="Times New Roman" pitchFamily="18" charset="0"/>
              </a:rPr>
              <a:t>), који су приказивани у Београду и Србији уз приступачне цене карата, са попустом за ђаке. Овај период Чекићевог ангажмана се није односио на модернизацију или развијање домаће сцене, али успеси Добротворног позоришта, као једног од значајнијих догађаја у животу под окупацијом, дугују Чекићу и Огризовићу што су катарзично дејство позоришне уметности ујединили са осећањем за доброчинством. </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Након Првог светског рата, према одлуци Министарства просвете, 3. децембра 1918. године, Милутин Чекић је постављен на место управника Народног позоришта. </a:t>
            </a:r>
            <a:r>
              <a:rPr lang="en-US" sz="1100" dirty="0" err="1" smtClean="0">
                <a:latin typeface="Times New Roman" pitchFamily="18" charset="0"/>
                <a:cs typeface="Times New Roman" pitchFamily="18" charset="0"/>
              </a:rPr>
              <a:t>Током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деветомесечног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управљањa</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позориштем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Чекић</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задржава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стари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административни</a:t>
            </a:r>
            <a:r>
              <a:rPr lang="en-U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и финансијски систем. Са Миланом Предићем на месту директора Драме, приступа продуцентско-уметничкој обнови и реорганизацији Народног позоришта: посвећују се класичним и новим делима домаћих писаца (М. Бан, Ј. Јовановић Змај, Кочић, Глишић, Станковић, Јован Стерија Поповић и Нушић), такође на сцену уводе Гогоља, Шекспира, Молијера, Гетеа, Метерлинка, Стриндберга и Ибзена. </a:t>
            </a:r>
            <a:endParaRPr lang="en-US" sz="1100" dirty="0" smtClean="0">
              <a:latin typeface="Times New Roman" pitchFamily="18" charset="0"/>
              <a:cs typeface="Times New Roman" pitchFamily="18" charset="0"/>
            </a:endParaRPr>
          </a:p>
          <a:p>
            <a:pPr algn="just"/>
            <a:r>
              <a:rPr lang="sr-Latn-R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Пошто су 1919. године јавно штампана Чекићева писма која је током окупације упућивао страним официрима а потписивао у немачкој верзији свог презимена (</a:t>
            </a:r>
            <a:r>
              <a:rPr lang="en-US" sz="1100" dirty="0" smtClean="0">
                <a:latin typeface="Times New Roman" pitchFamily="18" charset="0"/>
                <a:cs typeface="Times New Roman" pitchFamily="18" charset="0"/>
              </a:rPr>
              <a:t>Hammer</a:t>
            </a:r>
            <a:r>
              <a:rPr lang="sr-Cyrl-CS" sz="1100" dirty="0" smtClean="0">
                <a:latin typeface="Times New Roman" pitchFamily="18" charset="0"/>
                <a:cs typeface="Times New Roman" pitchFamily="18" charset="0"/>
              </a:rPr>
              <a:t>), принуђен је да у октобру потпише оставку због оптужби за сарадњу с окупатором. Прекида редитељску делатност, али наставља да се бави новинарством, пишући за </a:t>
            </a:r>
            <a:r>
              <a:rPr lang="sr-Cyrl-CS" sz="1100" i="1" dirty="0" smtClean="0">
                <a:latin typeface="Times New Roman" pitchFamily="18" charset="0"/>
                <a:cs typeface="Times New Roman" pitchFamily="18" charset="0"/>
              </a:rPr>
              <a:t>Време</a:t>
            </a:r>
            <a:r>
              <a:rPr lang="sr-Cyrl-CS" sz="1100" dirty="0" smtClean="0">
                <a:latin typeface="Times New Roman" pitchFamily="18" charset="0"/>
                <a:cs typeface="Times New Roman" pitchFamily="18" charset="0"/>
              </a:rPr>
              <a:t>. Поново ступа у државну службу (1924) као инспектор Уметничког одељења Министарства просвете и </a:t>
            </a:r>
            <a:r>
              <a:rPr lang="en-US" sz="1100" dirty="0" err="1" smtClean="0">
                <a:latin typeface="Times New Roman" pitchFamily="18" charset="0"/>
                <a:cs typeface="Times New Roman" pitchFamily="18" charset="0"/>
              </a:rPr>
              <a:t>као</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референт</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посвећује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решавању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позоришних</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проблема</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земљи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нарочито</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Београду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захтев</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Министарства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просвете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као</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члан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комисије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израду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извештаја</a:t>
            </a:r>
            <a:r>
              <a:rPr lang="en-US" sz="1100" dirty="0" smtClean="0">
                <a:latin typeface="Times New Roman" pitchFamily="18" charset="0"/>
                <a:cs typeface="Times New Roman" pitchFamily="18" charset="0"/>
              </a:rPr>
              <a:t> о </a:t>
            </a:r>
            <a:r>
              <a:rPr lang="en-US" sz="1100" dirty="0" err="1" smtClean="0">
                <a:latin typeface="Times New Roman" pitchFamily="18" charset="0"/>
                <a:cs typeface="Times New Roman" pitchFamily="18" charset="0"/>
              </a:rPr>
              <a:t>стању</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државним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позориштима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објављује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књигу</a:t>
            </a:r>
            <a:r>
              <a:rPr lang="en-US" sz="1100"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Позоришно</a:t>
            </a:r>
            <a:r>
              <a:rPr lang="en-US" sz="1100" i="1" dirty="0" smtClean="0">
                <a:latin typeface="Times New Roman" pitchFamily="18" charset="0"/>
                <a:cs typeface="Times New Roman" pitchFamily="18" charset="0"/>
              </a:rPr>
              <a:t> </a:t>
            </a:r>
            <a:r>
              <a:rPr lang="en-US" sz="1100" i="1" dirty="0" err="1" smtClean="0">
                <a:latin typeface="Times New Roman" pitchFamily="18" charset="0"/>
                <a:cs typeface="Times New Roman" pitchFamily="18" charset="0"/>
              </a:rPr>
              <a:t>питање</a:t>
            </a:r>
            <a:r>
              <a:rPr lang="en-US" sz="1100" dirty="0" smtClean="0">
                <a:latin typeface="Times New Roman" pitchFamily="18" charset="0"/>
                <a:cs typeface="Times New Roman" pitchFamily="18" charset="0"/>
              </a:rPr>
              <a:t> (1926) с </a:t>
            </a:r>
            <a:r>
              <a:rPr lang="en-US" sz="1100" dirty="0" err="1" smtClean="0">
                <a:latin typeface="Times New Roman" pitchFamily="18" charset="0"/>
                <a:cs typeface="Times New Roman" pitchFamily="18" charset="0"/>
              </a:rPr>
              <a:t>предлозима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административних</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реформи</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организацији</a:t>
            </a:r>
            <a:r>
              <a:rPr lang="en-US" sz="1100" dirty="0" smtClean="0">
                <a:latin typeface="Times New Roman" pitchFamily="18" charset="0"/>
                <a:cs typeface="Times New Roman" pitchFamily="18" charset="0"/>
              </a:rPr>
              <a:t>, а у </a:t>
            </a:r>
            <a:r>
              <a:rPr lang="en-US" sz="1100" dirty="0" err="1" smtClean="0">
                <a:latin typeface="Times New Roman" pitchFamily="18" charset="0"/>
                <a:cs typeface="Times New Roman" pitchFamily="18" charset="0"/>
              </a:rPr>
              <a:t>оквиру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књиге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и </a:t>
            </a:r>
            <a:r>
              <a:rPr lang="en-US" sz="1100" dirty="0" err="1" smtClean="0">
                <a:latin typeface="Times New Roman" pitchFamily="18" charset="0"/>
                <a:cs typeface="Times New Roman" pitchFamily="18" charset="0"/>
              </a:rPr>
              <a:t>Пројекат</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закона</a:t>
            </a:r>
            <a:r>
              <a:rPr lang="en-US" sz="1100" dirty="0" smtClean="0">
                <a:latin typeface="Times New Roman" pitchFamily="18" charset="0"/>
                <a:cs typeface="Times New Roman" pitchFamily="18" charset="0"/>
              </a:rPr>
              <a:t> о </a:t>
            </a:r>
            <a:r>
              <a:rPr lang="en-US" sz="1100" dirty="0" err="1" smtClean="0">
                <a:latin typeface="Times New Roman" pitchFamily="18" charset="0"/>
                <a:cs typeface="Times New Roman" pitchFamily="18" charset="0"/>
              </a:rPr>
              <a:t>народним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позориштима</a:t>
            </a:r>
            <a:r>
              <a:rPr lang="en-US" sz="1100" dirty="0" smtClean="0">
                <a:latin typeface="Times New Roman" pitchFamily="18" charset="0"/>
                <a:cs typeface="Times New Roman" pitchFamily="18" charset="0"/>
              </a:rPr>
              <a:t>. </a:t>
            </a:r>
          </a:p>
          <a:p>
            <a:pPr algn="just"/>
            <a:r>
              <a:rPr lang="sr-Latn-R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Због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дубоке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финансијске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кризе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Хрватског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народног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казалишта</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Загребу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септембра</a:t>
            </a:r>
            <a:r>
              <a:rPr lang="en-US" sz="1100" dirty="0" smtClean="0">
                <a:latin typeface="Times New Roman" pitchFamily="18" charset="0"/>
                <a:cs typeface="Times New Roman" pitchFamily="18" charset="0"/>
              </a:rPr>
              <a:t> 1929. </a:t>
            </a:r>
            <a:r>
              <a:rPr lang="en-US" sz="1100" dirty="0" err="1" smtClean="0">
                <a:latin typeface="Times New Roman" pitchFamily="18" charset="0"/>
                <a:cs typeface="Times New Roman" pitchFamily="18" charset="0"/>
              </a:rPr>
              <a:t>године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постављен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његовог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комесара</a:t>
            </a:r>
            <a:r>
              <a:rPr lang="en-US" sz="1100" dirty="0" smtClean="0">
                <a:latin typeface="Times New Roman" pitchFamily="18" charset="0"/>
                <a:cs typeface="Times New Roman" pitchFamily="18" charset="0"/>
              </a:rPr>
              <a:t>, а </a:t>
            </a:r>
            <a:r>
              <a:rPr lang="en-US" sz="1100" dirty="0" err="1" smtClean="0">
                <a:latin typeface="Times New Roman" pitchFamily="18" charset="0"/>
                <a:cs typeface="Times New Roman" pitchFamily="18" charset="0"/>
              </a:rPr>
              <a:t>наредне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сезоне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за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управника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до</a:t>
            </a:r>
            <a:r>
              <a:rPr lang="en-US" sz="1100" dirty="0" smtClean="0">
                <a:latin typeface="Times New Roman" pitchFamily="18" charset="0"/>
                <a:cs typeface="Times New Roman" pitchFamily="18" charset="0"/>
              </a:rPr>
              <a:t> 1932). </a:t>
            </a:r>
            <a:r>
              <a:rPr lang="en-US" sz="1100" dirty="0" err="1" smtClean="0">
                <a:latin typeface="Times New Roman" pitchFamily="18" charset="0"/>
                <a:cs typeface="Times New Roman" pitchFamily="18" charset="0"/>
              </a:rPr>
              <a:t>Након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пензионисања</a:t>
            </a:r>
            <a:r>
              <a:rPr lang="en-US" sz="1100" dirty="0" smtClean="0">
                <a:latin typeface="Times New Roman" pitchFamily="18" charset="0"/>
                <a:cs typeface="Times New Roman" pitchFamily="18" charset="0"/>
              </a:rPr>
              <a:t> (1933) </a:t>
            </a:r>
            <a:r>
              <a:rPr lang="en-US" sz="1100" dirty="0" err="1" smtClean="0">
                <a:latin typeface="Times New Roman" pitchFamily="18" charset="0"/>
                <a:cs typeface="Times New Roman" pitchFamily="18" charset="0"/>
              </a:rPr>
              <a:t>остаје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живи</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Загребу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до</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почетка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Другог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светског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рата</a:t>
            </a:r>
            <a:r>
              <a:rPr lang="en-US" sz="1100" dirty="0" smtClean="0">
                <a:latin typeface="Times New Roman" pitchFamily="18" charset="0"/>
                <a:cs typeface="Times New Roman" pitchFamily="18" charset="0"/>
              </a:rPr>
              <a:t>. </a:t>
            </a:r>
            <a:r>
              <a:rPr lang="sr-Cyrl-CS" sz="1100" dirty="0" smtClean="0">
                <a:latin typeface="Times New Roman" pitchFamily="18" charset="0"/>
                <a:cs typeface="Times New Roman" pitchFamily="18" charset="0"/>
              </a:rPr>
              <a:t>Милутин Чекић се враћа у Београд (1941) где умире 27. октобра 1964. године, скоро заборављен. </a:t>
            </a:r>
            <a:endParaRPr lang="en-US" sz="1100" dirty="0" smtClean="0">
              <a:latin typeface="Times New Roman" pitchFamily="18" charset="0"/>
              <a:cs typeface="Times New Roman" pitchFamily="18" charset="0"/>
            </a:endParaRPr>
          </a:p>
          <a:p>
            <a:pPr algn="just"/>
            <a:r>
              <a:rPr lang="en-US" sz="1100" dirty="0" err="1" smtClean="0">
                <a:latin typeface="Times New Roman" pitchFamily="18" charset="0"/>
                <a:cs typeface="Times New Roman" pitchFamily="18" charset="0"/>
              </a:rPr>
              <a:t>Његов</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допринос</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најостваренији</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улози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редитеља</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доба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спровођења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уметничке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реформе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сцени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пре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рата</a:t>
            </a:r>
            <a:r>
              <a:rPr lang="en-US" sz="1100" dirty="0" smtClean="0">
                <a:latin typeface="Times New Roman" pitchFamily="18" charset="0"/>
                <a:cs typeface="Times New Roman" pitchFamily="18" charset="0"/>
              </a:rPr>
              <a:t>, а у </a:t>
            </a:r>
            <a:r>
              <a:rPr lang="en-US" sz="1100" dirty="0" err="1" smtClean="0">
                <a:latin typeface="Times New Roman" pitchFamily="18" charset="0"/>
                <a:cs typeface="Times New Roman" pitchFamily="18" charset="0"/>
              </a:rPr>
              <a:t>послератном</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периоду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као</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најзаслужнијег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организатора</a:t>
            </a:r>
            <a:r>
              <a:rPr lang="en-US" sz="1100" dirty="0" smtClean="0">
                <a:latin typeface="Times New Roman" pitchFamily="18" charset="0"/>
                <a:cs typeface="Times New Roman" pitchFamily="18" charset="0"/>
              </a:rPr>
              <a:t> и </a:t>
            </a:r>
            <a:r>
              <a:rPr lang="en-US" sz="1100" dirty="0" err="1" smtClean="0">
                <a:latin typeface="Times New Roman" pitchFamily="18" charset="0"/>
                <a:cs typeface="Times New Roman" pitchFamily="18" charset="0"/>
              </a:rPr>
              <a:t>обновитеља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позоришног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живота</a:t>
            </a:r>
            <a:r>
              <a:rPr lang="en-US" sz="1100" dirty="0" smtClean="0">
                <a:latin typeface="Times New Roman" pitchFamily="18" charset="0"/>
                <a:cs typeface="Times New Roman" pitchFamily="18" charset="0"/>
              </a:rPr>
              <a:t> у </a:t>
            </a:r>
            <a:r>
              <a:rPr lang="en-US" sz="1100" dirty="0" err="1" smtClean="0">
                <a:latin typeface="Times New Roman" pitchFamily="18" charset="0"/>
                <a:cs typeface="Times New Roman" pitchFamily="18" charset="0"/>
              </a:rPr>
              <a:t>Београду</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Чекићев</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позоришни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рад</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обиман</a:t>
            </a:r>
            <a:r>
              <a:rPr lang="en-US" sz="1100" dirty="0" smtClean="0">
                <a:latin typeface="Times New Roman" pitchFamily="18" charset="0"/>
                <a:cs typeface="Times New Roman" pitchFamily="18" charset="0"/>
              </a:rPr>
              <a:t> и </a:t>
            </a:r>
            <a:r>
              <a:rPr lang="en-US" sz="1100" dirty="0" err="1" smtClean="0">
                <a:latin typeface="Times New Roman" pitchFamily="18" charset="0"/>
                <a:cs typeface="Times New Roman" pitchFamily="18" charset="0"/>
              </a:rPr>
              <a:t>разноврстан</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несумњиво</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је</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пут</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ка</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европеизацији</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српског</a:t>
            </a:r>
            <a:r>
              <a:rPr lang="en-US" sz="1100" dirty="0" smtClean="0">
                <a:latin typeface="Times New Roman" pitchFamily="18" charset="0"/>
                <a:cs typeface="Times New Roman" pitchFamily="18" charset="0"/>
              </a:rPr>
              <a:t> </a:t>
            </a:r>
            <a:r>
              <a:rPr lang="en-US" sz="1100" dirty="0" err="1" smtClean="0">
                <a:latin typeface="Times New Roman" pitchFamily="18" charset="0"/>
                <a:cs typeface="Times New Roman" pitchFamily="18" charset="0"/>
              </a:rPr>
              <a:t>позоришта</a:t>
            </a:r>
            <a:r>
              <a:rPr lang="sr-Latn-RS" sz="1100" dirty="0" smtClean="0">
                <a:latin typeface="Times New Roman" pitchFamily="18" charset="0"/>
                <a:cs typeface="Times New Roman" pitchFamily="18" charset="0"/>
              </a:rPr>
              <a:t>.</a:t>
            </a:r>
            <a:endParaRPr lang="en-US" sz="1100" dirty="0" smtClean="0">
              <a:latin typeface="Times New Roman" pitchFamily="18" charset="0"/>
              <a:cs typeface="Times New Roman" pitchFamily="18" charset="0"/>
            </a:endParaRPr>
          </a:p>
          <a:p>
            <a:pPr algn="just"/>
            <a:r>
              <a:rPr lang="en-US" sz="1000" dirty="0" smtClean="0">
                <a:latin typeface="Times New Roman" pitchFamily="18" charset="0"/>
                <a:cs typeface="Times New Roman" pitchFamily="18" charset="0"/>
              </a:rPr>
              <a:t>	</a:t>
            </a:r>
          </a:p>
          <a:p>
            <a:endParaRPr lang="sr-Cyrl-CS" sz="10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857752" y="3071810"/>
            <a:ext cx="3505200" cy="3352800"/>
          </a:xfrm>
        </p:spPr>
        <p:txBody>
          <a:bodyPr/>
          <a:lstStyle>
            <a:extLst/>
          </a:lstStyle>
          <a:p>
            <a:pPr algn="just"/>
            <a:r>
              <a:rPr lang="sr-Cyrl-RS" sz="1200" dirty="0" smtClean="0">
                <a:latin typeface="Times New Roman" pitchFamily="18" charset="0"/>
                <a:cs typeface="Times New Roman" pitchFamily="18" charset="0"/>
              </a:rPr>
              <a:t>Витомир Богић, глумац и редитељ</a:t>
            </a:r>
            <a:endParaRPr lang="en-US" sz="1200" dirty="0">
              <a:latin typeface="Times New Roman" pitchFamily="18" charset="0"/>
              <a:cs typeface="Times New Roman" pitchFamily="18" charset="0"/>
            </a:endParaRPr>
          </a:p>
        </p:txBody>
      </p:sp>
      <p:pic>
        <p:nvPicPr>
          <p:cNvPr id="4" name="Picture Placeholder 3" descr="Bogic Vitomir, 2.jpg"/>
          <p:cNvPicPr>
            <a:picLocks noGrp="1" noChangeAspect="1"/>
          </p:cNvPicPr>
          <p:nvPr>
            <p:ph type="pic" sz="quarter" idx="10"/>
          </p:nvPr>
        </p:nvPicPr>
        <p:blipFill>
          <a:blip r:embed="rId3"/>
          <a:stretch>
            <a:fillRect/>
          </a:stretch>
        </p:blipFill>
        <p:spPr>
          <a:xfrm>
            <a:off x="414338" y="282212"/>
            <a:ext cx="4069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CS" sz="1200" dirty="0" smtClean="0">
                <a:latin typeface="Times New Roman" pitchFamily="18" charset="0"/>
                <a:cs typeface="Times New Roman" pitchFamily="18" charset="0"/>
              </a:rPr>
              <a:t>Милорад Гавриловић, глумац и редитељ</a:t>
            </a:r>
            <a:endParaRPr lang="en-US" sz="1200" dirty="0">
              <a:latin typeface="Times New Roman" pitchFamily="18" charset="0"/>
              <a:cs typeface="Times New Roman" pitchFamily="18" charset="0"/>
            </a:endParaRPr>
          </a:p>
        </p:txBody>
      </p:sp>
      <p:pic>
        <p:nvPicPr>
          <p:cNvPr id="4" name="Picture Placeholder 3" descr="Gavrilovic Milorad, 3.jpg"/>
          <p:cNvPicPr>
            <a:picLocks noGrp="1" noChangeAspect="1"/>
          </p:cNvPicPr>
          <p:nvPr>
            <p:ph type="pic" sz="quarter" idx="10"/>
          </p:nvPr>
        </p:nvPicPr>
        <p:blipFill>
          <a:blip r:embed="rId3"/>
          <a:srcRect t="347" b="347"/>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Narcis.jpg"/>
          <p:cNvPicPr>
            <a:picLocks noGrp="1" noChangeAspect="1"/>
          </p:cNvPicPr>
          <p:nvPr>
            <p:ph type="pic" sz="quarter" idx="10"/>
          </p:nvPr>
        </p:nvPicPr>
        <p:blipFill>
          <a:blip r:embed="rId3"/>
          <a:srcRect l="1722" r="1722"/>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14942" y="3071810"/>
            <a:ext cx="3505200" cy="3352800"/>
          </a:xfrm>
        </p:spPr>
        <p:txBody>
          <a:bodyPr/>
          <a:lstStyle>
            <a:extLst/>
          </a:lstStyle>
          <a:p>
            <a:pPr algn="just"/>
            <a:r>
              <a:rPr lang="sr-Cyrl-RS" sz="1200" dirty="0" smtClean="0">
                <a:latin typeface="Times New Roman" pitchFamily="18" charset="0"/>
                <a:cs typeface="Times New Roman" pitchFamily="18" charset="0"/>
              </a:rPr>
              <a:t>Ана Паранос у режији Милутина Чекића појављује се као </a:t>
            </a:r>
            <a:r>
              <a:rPr lang="sr-Cyrl-RS" sz="1200" b="1" dirty="0" smtClean="0">
                <a:latin typeface="Times New Roman" pitchFamily="18" charset="0"/>
                <a:cs typeface="Times New Roman" pitchFamily="18" charset="0"/>
              </a:rPr>
              <a:t>Маркиза од Прија</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Госпођица од Бел-Ила</a:t>
            </a:r>
            <a:r>
              <a:rPr lang="sr-Cyrl-RS" sz="1200" dirty="0" smtClean="0">
                <a:latin typeface="Times New Roman" pitchFamily="18" charset="0"/>
                <a:cs typeface="Times New Roman" pitchFamily="18" charset="0"/>
              </a:rPr>
              <a:t>,</a:t>
            </a:r>
            <a:r>
              <a:rPr lang="sr-Latn-RS" sz="1200" dirty="0" smtClean="0">
                <a:latin typeface="Times New Roman" pitchFamily="18" charset="0"/>
                <a:cs typeface="Times New Roman" pitchFamily="18" charset="0"/>
              </a:rPr>
              <a:t> </a:t>
            </a:r>
            <a:r>
              <a:rPr lang="sr-Cyrl-RS" sz="1200" dirty="0" smtClean="0">
                <a:latin typeface="Times New Roman" pitchFamily="18" charset="0"/>
                <a:cs typeface="Times New Roman" pitchFamily="18" charset="0"/>
              </a:rPr>
              <a:t>Александар Дима Отац (1913)</a:t>
            </a:r>
            <a:endParaRPr lang="en-US" sz="1200" dirty="0">
              <a:latin typeface="Times New Roman" pitchFamily="18" charset="0"/>
              <a:cs typeface="Times New Roman" pitchFamily="18" charset="0"/>
            </a:endParaRPr>
          </a:p>
        </p:txBody>
      </p:sp>
      <p:pic>
        <p:nvPicPr>
          <p:cNvPr id="4" name="Picture Placeholder 3" descr="Paranos Ana, 2.jpg"/>
          <p:cNvPicPr>
            <a:picLocks noGrp="1" noChangeAspect="1"/>
          </p:cNvPicPr>
          <p:nvPr>
            <p:ph type="pic" sz="quarter" idx="10"/>
          </p:nvPr>
        </p:nvPicPr>
        <p:blipFill>
          <a:blip r:embed="rId3"/>
          <a:stretch>
            <a:fillRect/>
          </a:stretch>
        </p:blipFill>
        <p:spPr>
          <a:xfrm>
            <a:off x="414338" y="329164"/>
            <a:ext cx="44293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GospodjicaOdBel-Ila.jpg"/>
          <p:cNvPicPr>
            <a:picLocks noGrp="1" noChangeAspect="1"/>
          </p:cNvPicPr>
          <p:nvPr>
            <p:ph type="pic" sz="quarter" idx="10"/>
          </p:nvPr>
        </p:nvPicPr>
        <p:blipFill>
          <a:blip r:embed="rId3"/>
          <a:srcRect l="468" r="468"/>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7" name="Picture Placeholder 6" descr="Prosidba.jpg"/>
          <p:cNvPicPr>
            <a:picLocks noGrp="1" noChangeAspect="1"/>
          </p:cNvPicPr>
          <p:nvPr>
            <p:ph type="pic" sz="quarter" idx="10"/>
          </p:nvPr>
        </p:nvPicPr>
        <p:blipFill>
          <a:blip r:embed="rId3"/>
          <a:srcRect t="775" b="775"/>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RS" sz="1200" dirty="0" smtClean="0">
                <a:latin typeface="Times New Roman" pitchFamily="18" charset="0"/>
                <a:cs typeface="Times New Roman" pitchFamily="18" charset="0"/>
              </a:rPr>
              <a:t>Јелена Милутиновић у режијама Милутина Чекћа се појављује у улогама: </a:t>
            </a:r>
            <a:r>
              <a:rPr lang="sr-Cyrl-RS" sz="1200" b="1" dirty="0" smtClean="0">
                <a:latin typeface="Times New Roman" pitchFamily="18" charset="0"/>
                <a:cs typeface="Times New Roman" pitchFamily="18" charset="0"/>
              </a:rPr>
              <a:t>Јелисавета, кнегиња црногорска</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Јелисавета</a:t>
            </a:r>
            <a:r>
              <a:rPr lang="sr-Cyrl-RS" sz="1200" dirty="0" smtClean="0">
                <a:latin typeface="Times New Roman" pitchFamily="18" charset="0"/>
                <a:cs typeface="Times New Roman" pitchFamily="18" charset="0"/>
              </a:rPr>
              <a:t>, Ђура Јакшић; </a:t>
            </a:r>
            <a:r>
              <a:rPr lang="sr-Cyrl-RS" sz="1200" b="1" dirty="0" smtClean="0">
                <a:latin typeface="Times New Roman" pitchFamily="18" charset="0"/>
                <a:cs typeface="Times New Roman" pitchFamily="18" charset="0"/>
              </a:rPr>
              <a:t>Марта</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У долини</a:t>
            </a:r>
            <a:r>
              <a:rPr lang="sr-Cyrl-RS" sz="1200" dirty="0" smtClean="0">
                <a:latin typeface="Times New Roman" pitchFamily="18" charset="0"/>
                <a:cs typeface="Times New Roman" pitchFamily="18" charset="0"/>
              </a:rPr>
              <a:t>, Анхел Гимер (1912); </a:t>
            </a:r>
            <a:r>
              <a:rPr lang="sr-Cyrl-RS" sz="1200" b="1" dirty="0" smtClean="0">
                <a:latin typeface="Times New Roman" pitchFamily="18" charset="0"/>
                <a:cs typeface="Times New Roman" pitchFamily="18" charset="0"/>
              </a:rPr>
              <a:t>Марија Лешчинска, краљица француска, жена Лудвика ХВ</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Нарцис</a:t>
            </a:r>
            <a:r>
              <a:rPr lang="sr-Cyrl-RS" sz="1200" dirty="0" smtClean="0">
                <a:latin typeface="Times New Roman" pitchFamily="18" charset="0"/>
                <a:cs typeface="Times New Roman" pitchFamily="18" charset="0"/>
              </a:rPr>
              <a:t> (1913)</a:t>
            </a:r>
            <a:endParaRPr lang="en-US" sz="1200" dirty="0">
              <a:latin typeface="Times New Roman" pitchFamily="18" charset="0"/>
              <a:cs typeface="Times New Roman" pitchFamily="18" charset="0"/>
            </a:endParaRPr>
          </a:p>
        </p:txBody>
      </p:sp>
      <p:pic>
        <p:nvPicPr>
          <p:cNvPr id="4" name="Picture Placeholder 3" descr="Milutinovic Jelena.jpg"/>
          <p:cNvPicPr>
            <a:picLocks noGrp="1" noChangeAspect="1"/>
          </p:cNvPicPr>
          <p:nvPr>
            <p:ph type="pic" sz="quarter" idx="10"/>
          </p:nvPr>
        </p:nvPicPr>
        <p:blipFill>
          <a:blip r:embed="rId3"/>
          <a:srcRect t="3460" b="3460"/>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6" name="Picture Placeholder 5" descr="KraljevaJEsen.jpg"/>
          <p:cNvPicPr>
            <a:picLocks noGrp="1" noChangeAspect="1"/>
          </p:cNvPicPr>
          <p:nvPr>
            <p:ph type="pic" sz="quarter" idx="10"/>
          </p:nvPr>
        </p:nvPicPr>
        <p:blipFill>
          <a:blip r:embed="rId3"/>
          <a:srcRect t="1205" b="1205"/>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929065"/>
            <a:ext cx="3600480" cy="2476375"/>
          </a:xfrm>
        </p:spPr>
        <p:txBody>
          <a:bodyPr/>
          <a:lstStyle>
            <a:extLst/>
          </a:lstStyle>
          <a:p>
            <a:pPr algn="just"/>
            <a:r>
              <a:rPr lang="sr-Cyrl-RS" sz="1200" dirty="0" smtClean="0">
                <a:latin typeface="Times New Roman" pitchFamily="18" charset="0"/>
                <a:cs typeface="Times New Roman" pitchFamily="18" charset="0"/>
              </a:rPr>
              <a:t>Теодора Боберић Арсеновић, у режијама Милутина Чекића се појављује у улогама: </a:t>
            </a:r>
            <a:r>
              <a:rPr lang="sr-Cyrl-RS" sz="1200" b="1" dirty="0" smtClean="0">
                <a:latin typeface="Times New Roman" pitchFamily="18" charset="0"/>
                <a:cs typeface="Times New Roman" pitchFamily="18" charset="0"/>
              </a:rPr>
              <a:t>Маркиза Буфлерова, дворкиња краљичина</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Нарцис</a:t>
            </a:r>
            <a:r>
              <a:rPr lang="sr-Cyrl-RS" sz="1200" dirty="0" smtClean="0">
                <a:latin typeface="Times New Roman" pitchFamily="18" charset="0"/>
                <a:cs typeface="Times New Roman" pitchFamily="18" charset="0"/>
              </a:rPr>
              <a:t>, Брахфогл, </a:t>
            </a:r>
            <a:r>
              <a:rPr lang="sr-Cyrl-RS" sz="1200" b="1" dirty="0" smtClean="0">
                <a:latin typeface="Times New Roman" pitchFamily="18" charset="0"/>
                <a:cs typeface="Times New Roman" pitchFamily="18" charset="0"/>
              </a:rPr>
              <a:t>Дојкиња</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Елга</a:t>
            </a:r>
            <a:r>
              <a:rPr lang="sr-Cyrl-RS" sz="1200" dirty="0" smtClean="0">
                <a:latin typeface="Times New Roman" pitchFamily="18" charset="0"/>
                <a:cs typeface="Times New Roman" pitchFamily="18" charset="0"/>
              </a:rPr>
              <a:t>, Герард Хауптман (по Грилпарцеру), </a:t>
            </a:r>
            <a:r>
              <a:rPr lang="sr-Cyrl-RS" sz="1200" b="1" dirty="0" smtClean="0">
                <a:latin typeface="Times New Roman" pitchFamily="18" charset="0"/>
                <a:cs typeface="Times New Roman" pitchFamily="18" charset="0"/>
              </a:rPr>
              <a:t>Иродијада</a:t>
            </a:r>
            <a:r>
              <a:rPr lang="sr-Cyrl-RS" sz="1200" dirty="0" smtClean="0">
                <a:latin typeface="Times New Roman" pitchFamily="18" charset="0"/>
                <a:cs typeface="Times New Roman" pitchFamily="18" charset="0"/>
              </a:rPr>
              <a:t>,</a:t>
            </a:r>
            <a:r>
              <a:rPr lang="sr-Cyrl-RS" sz="1200" b="1" dirty="0" smtClean="0">
                <a:latin typeface="Times New Roman" pitchFamily="18" charset="0"/>
                <a:cs typeface="Times New Roman" pitchFamily="18" charset="0"/>
              </a:rPr>
              <a:t> жена намесникова</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Салома</a:t>
            </a:r>
            <a:r>
              <a:rPr lang="sr-Cyrl-RS" sz="1200" dirty="0" smtClean="0">
                <a:latin typeface="Times New Roman" pitchFamily="18" charset="0"/>
                <a:cs typeface="Times New Roman" pitchFamily="18" charset="0"/>
              </a:rPr>
              <a:t>, Оскар Вајлд, </a:t>
            </a:r>
            <a:r>
              <a:rPr lang="sr-Cyrl-RS" sz="1200" b="1" dirty="0" smtClean="0">
                <a:latin typeface="Times New Roman" pitchFamily="18" charset="0"/>
                <a:cs typeface="Times New Roman" pitchFamily="18" charset="0"/>
              </a:rPr>
              <a:t>Теодора Смиљац, жена Стефана, сина краљева од треће жене</a:t>
            </a:r>
            <a:r>
              <a:rPr lang="sr-Cyrl-RS" sz="1200" dirty="0" smtClean="0">
                <a:latin typeface="Times New Roman" pitchFamily="18" charset="0"/>
                <a:cs typeface="Times New Roman" pitchFamily="18" charset="0"/>
              </a:rPr>
              <a:t>, </a:t>
            </a:r>
            <a:r>
              <a:rPr lang="sr-Cyrl-RS" sz="1200" i="1" dirty="0" smtClean="0">
                <a:latin typeface="Times New Roman" pitchFamily="18" charset="0"/>
                <a:cs typeface="Times New Roman" pitchFamily="18" charset="0"/>
              </a:rPr>
              <a:t>Краљева јесен</a:t>
            </a:r>
            <a:r>
              <a:rPr lang="sr-Cyrl-RS" sz="1200" dirty="0" smtClean="0">
                <a:latin typeface="Times New Roman" pitchFamily="18" charset="0"/>
                <a:cs typeface="Times New Roman" pitchFamily="18" charset="0"/>
              </a:rPr>
              <a:t>, Милтин Бојић (1913)</a:t>
            </a:r>
            <a:endParaRPr lang="en-US" sz="1200" dirty="0">
              <a:latin typeface="Times New Roman" pitchFamily="18" charset="0"/>
              <a:cs typeface="Times New Roman" pitchFamily="18" charset="0"/>
            </a:endParaRPr>
          </a:p>
        </p:txBody>
      </p:sp>
      <p:pic>
        <p:nvPicPr>
          <p:cNvPr id="4" name="Picture Placeholder 3" descr="Arsenovic Teodora,1.jpg"/>
          <p:cNvPicPr>
            <a:picLocks noGrp="1" noChangeAspect="1"/>
          </p:cNvPicPr>
          <p:nvPr>
            <p:ph type="pic" sz="quarter" idx="10"/>
          </p:nvPr>
        </p:nvPicPr>
        <p:blipFill>
          <a:blip r:embed="rId3"/>
          <a:stretch>
            <a:fillRect/>
          </a:stretch>
        </p:blipFill>
        <p:spPr>
          <a:xfrm>
            <a:off x="414338" y="341148"/>
            <a:ext cx="45211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Elga.jpg"/>
          <p:cNvPicPr>
            <a:picLocks noGrp="1" noChangeAspect="1"/>
          </p:cNvPicPr>
          <p:nvPr>
            <p:ph type="pic" sz="quarter" idx="10"/>
          </p:nvPr>
        </p:nvPicPr>
        <p:blipFill>
          <a:blip r:embed="rId3"/>
          <a:srcRect l="788" r="788"/>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71472" y="5786454"/>
            <a:ext cx="7953404" cy="381000"/>
          </a:xfrm>
        </p:spPr>
        <p:txBody>
          <a:bodyPr/>
          <a:lstStyle>
            <a:extLst/>
          </a:lstStyle>
          <a:p>
            <a:pPr marL="0" indent="0"/>
            <a:r>
              <a:rPr lang="sr-Cyrl-CS" sz="1200" dirty="0" smtClean="0">
                <a:latin typeface="Times New Roman" pitchFamily="18" charset="0"/>
                <a:cs typeface="Times New Roman" pitchFamily="18" charset="0"/>
              </a:rPr>
              <a:t>Чланови Књижевно-уметничког одбора Краљевског Српског Народног позоришта у Београду (с лева на десно, седе): Милован Глишић, руски глумац Александар Иванович Сумбатов Јужин, Бранислав Нушић (управник) и Стеван Сремац; (стоје) Драгомир Брзак и Јанко Веселиновић (1901)</a:t>
            </a:r>
            <a:endParaRPr lang="en-US" sz="1200" dirty="0" smtClean="0">
              <a:latin typeface="Times New Roman" pitchFamily="18" charset="0"/>
              <a:cs typeface="Times New Roman" pitchFamily="18" charset="0"/>
            </a:endParaRPr>
          </a:p>
        </p:txBody>
      </p:sp>
      <p:pic>
        <p:nvPicPr>
          <p:cNvPr id="4" name="Picture Placeholder 3" descr="Clanovi 6.jpg"/>
          <p:cNvPicPr>
            <a:picLocks noGrp="1" noChangeAspect="1"/>
          </p:cNvPicPr>
          <p:nvPr>
            <p:ph type="pic" sz="quarter" idx="10"/>
          </p:nvPr>
        </p:nvPicPr>
        <p:blipFill>
          <a:blip r:embed="rId3"/>
          <a:stretch>
            <a:fillRect/>
          </a:stretch>
        </p:blipFill>
        <p:spPr>
          <a:xfrm>
            <a:off x="642910" y="357166"/>
            <a:ext cx="6840000" cy="53095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6" name="Picture Placeholder 5" descr="Elga1.jpg"/>
          <p:cNvPicPr>
            <a:picLocks noGrp="1" noChangeAspect="1"/>
          </p:cNvPicPr>
          <p:nvPr>
            <p:ph type="pic" sz="quarter" idx="10"/>
          </p:nvPr>
        </p:nvPicPr>
        <p:blipFill>
          <a:blip r:embed="rId3"/>
          <a:stretch>
            <a:fillRect/>
          </a:stretch>
        </p:blipFill>
        <p:spPr>
          <a:xfrm>
            <a:off x="428596" y="285728"/>
            <a:ext cx="3916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5857892"/>
            <a:ext cx="7953404" cy="381000"/>
          </a:xfrm>
        </p:spPr>
        <p:txBody>
          <a:bodyPr/>
          <a:lstStyle>
            <a:extLst/>
          </a:lstStyle>
          <a:p>
            <a:pPr marL="0" indent="0" algn="just"/>
            <a:r>
              <a:rPr lang="sr-Cyrl-CS" sz="1200" dirty="0" smtClean="0">
                <a:latin typeface="Times New Roman" pitchFamily="18" charset="0"/>
                <a:cs typeface="Times New Roman" pitchFamily="18" charset="0"/>
              </a:rPr>
              <a:t>Чланови Одбора Народног позоришта у Београду (с лева): Стеван Христић, Милан Марковић – Ера, Милан Предић, Милан Грол, Станислав Бинички и Милутин Чекић, април 1914.</a:t>
            </a:r>
            <a:endParaRPr lang="en-US" sz="1200" dirty="0" smtClean="0">
              <a:latin typeface="Times New Roman" pitchFamily="18" charset="0"/>
              <a:cs typeface="Times New Roman" pitchFamily="18" charset="0"/>
            </a:endParaRPr>
          </a:p>
        </p:txBody>
      </p:sp>
      <p:pic>
        <p:nvPicPr>
          <p:cNvPr id="4" name="Picture Placeholder 3" descr="Ansambli5.jpg"/>
          <p:cNvPicPr>
            <a:picLocks noGrp="1" noChangeAspect="1"/>
          </p:cNvPicPr>
          <p:nvPr>
            <p:ph type="pic" sz="quarter" idx="10"/>
          </p:nvPr>
        </p:nvPicPr>
        <p:blipFill>
          <a:blip r:embed="rId3"/>
          <a:stretch>
            <a:fillRect/>
          </a:stretch>
        </p:blipFill>
        <p:spPr>
          <a:xfrm>
            <a:off x="428596" y="500042"/>
            <a:ext cx="7560000" cy="49612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14942" y="3143248"/>
            <a:ext cx="3505200" cy="3352800"/>
          </a:xfrm>
        </p:spPr>
        <p:txBody>
          <a:bodyPr/>
          <a:lstStyle>
            <a:extLst/>
          </a:lstStyle>
          <a:p>
            <a:endParaRPr lang="en-US" dirty="0"/>
          </a:p>
        </p:txBody>
      </p:sp>
      <p:pic>
        <p:nvPicPr>
          <p:cNvPr id="6" name="Picture Placeholder 5" descr="RomeoIJulija.jpg"/>
          <p:cNvPicPr>
            <a:picLocks noGrp="1" noChangeAspect="1"/>
          </p:cNvPicPr>
          <p:nvPr>
            <p:ph type="pic" sz="quarter" idx="10"/>
          </p:nvPr>
        </p:nvPicPr>
        <p:blipFill>
          <a:blip r:embed="rId3"/>
          <a:srcRect t="555" b="555"/>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3000372"/>
            <a:ext cx="3505200" cy="3352800"/>
          </a:xfrm>
        </p:spPr>
        <p:txBody>
          <a:bodyPr/>
          <a:lstStyle>
            <a:extLst/>
          </a:lstStyle>
          <a:p>
            <a:pPr algn="just"/>
            <a:r>
              <a:rPr lang="sr-Cyrl-RS" sz="1200" dirty="0" smtClean="0">
                <a:latin typeface="Times New Roman" pitchFamily="18" charset="0"/>
                <a:cs typeface="Times New Roman" pitchFamily="18" charset="0"/>
              </a:rPr>
              <a:t>Витомир Богић, глумац и редитељ</a:t>
            </a:r>
            <a:endParaRPr lang="en-US" sz="1200" dirty="0">
              <a:latin typeface="Times New Roman" pitchFamily="18" charset="0"/>
              <a:cs typeface="Times New Roman" pitchFamily="18" charset="0"/>
            </a:endParaRPr>
          </a:p>
        </p:txBody>
      </p:sp>
      <p:pic>
        <p:nvPicPr>
          <p:cNvPr id="4" name="Picture Placeholder 3" descr="Bogic Vitomir, 3.jpg"/>
          <p:cNvPicPr>
            <a:picLocks noGrp="1" noChangeAspect="1"/>
          </p:cNvPicPr>
          <p:nvPr>
            <p:ph type="pic" sz="quarter" idx="10"/>
          </p:nvPr>
        </p:nvPicPr>
        <p:blipFill>
          <a:blip r:embed="rId3"/>
          <a:stretch>
            <a:fillRect/>
          </a:stretch>
        </p:blipFill>
        <p:spPr>
          <a:xfrm>
            <a:off x="414338" y="249245"/>
            <a:ext cx="38173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Hasanaginica.jpg"/>
          <p:cNvPicPr>
            <a:picLocks noGrp="1" noChangeAspect="1"/>
          </p:cNvPicPr>
          <p:nvPr>
            <p:ph type="pic" sz="quarter" idx="10"/>
          </p:nvPr>
        </p:nvPicPr>
        <p:blipFill>
          <a:blip r:embed="rId3"/>
          <a:srcRect t="3772" b="3772"/>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6143644"/>
            <a:ext cx="7953404" cy="381000"/>
          </a:xfrm>
        </p:spPr>
        <p:txBody>
          <a:bodyPr/>
          <a:lstStyle>
            <a:extLst/>
          </a:lstStyle>
          <a:p>
            <a:pPr marL="0" indent="0"/>
            <a:endParaRPr lang="en-US" dirty="0" smtClean="0"/>
          </a:p>
        </p:txBody>
      </p:sp>
      <p:pic>
        <p:nvPicPr>
          <p:cNvPr id="6" name="Picture Placeholder 5" descr="Cast.jpg"/>
          <p:cNvPicPr>
            <a:picLocks noGrp="1" noChangeAspect="1"/>
          </p:cNvPicPr>
          <p:nvPr>
            <p:ph type="pic" sz="quarter" idx="10"/>
          </p:nvPr>
        </p:nvPicPr>
        <p:blipFill>
          <a:blip r:embed="rId3"/>
          <a:stretch>
            <a:fillRect/>
          </a:stretch>
        </p:blipFill>
        <p:spPr>
          <a:xfrm>
            <a:off x="571472" y="1428736"/>
            <a:ext cx="7920000" cy="37422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Cast2.jpg"/>
          <p:cNvPicPr>
            <a:picLocks noGrp="1" noChangeAspect="1"/>
          </p:cNvPicPr>
          <p:nvPr>
            <p:ph type="pic" sz="quarter" idx="10"/>
          </p:nvPr>
        </p:nvPicPr>
        <p:blipFill>
          <a:blip r:embed="rId3"/>
          <a:srcRect t="5590" b="5590"/>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KodBijelogKonja2.jpg"/>
          <p:cNvPicPr>
            <a:picLocks noGrp="1" noChangeAspect="1"/>
          </p:cNvPicPr>
          <p:nvPr>
            <p:ph type="pic" sz="quarter" idx="10"/>
          </p:nvPr>
        </p:nvPicPr>
        <p:blipFill>
          <a:blip r:embed="rId3"/>
          <a:srcRect t="4607" b="4607"/>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357158" y="4857761"/>
            <a:ext cx="8120090" cy="571504"/>
          </a:xfrm>
        </p:spPr>
        <p:txBody>
          <a:bodyPr/>
          <a:lstStyle>
            <a:extLst/>
          </a:lstStyle>
          <a:p>
            <a:pPr algn="just"/>
            <a:r>
              <a:rPr lang="sr-Cyrl-RS" sz="1200" dirty="0" smtClean="0">
                <a:latin typeface="Times New Roman" pitchFamily="18" charset="0"/>
                <a:cs typeface="Times New Roman" pitchFamily="18" charset="0"/>
              </a:rPr>
              <a:t>Програм Добротворног позоришта </a:t>
            </a:r>
            <a:r>
              <a:rPr lang="sr-Cyrl-RS" sz="1200" i="1" dirty="0" smtClean="0">
                <a:latin typeface="Times New Roman" pitchFamily="18" charset="0"/>
                <a:cs typeface="Times New Roman" pitchFamily="18" charset="0"/>
              </a:rPr>
              <a:t>Прољетно јутро/Школски надзорник/Расејани, у корист београдске сиротиње, </a:t>
            </a:r>
            <a:r>
              <a:rPr lang="sr-Cyrl-RS" sz="1200" dirty="0" smtClean="0">
                <a:latin typeface="Times New Roman" pitchFamily="18" charset="0"/>
                <a:cs typeface="Times New Roman" pitchFamily="18" charset="0"/>
              </a:rPr>
              <a:t>Велика дворана “Касине” (тројезични програм, из заоставштине Милутина Чекића, инв.бр.15627)</a:t>
            </a:r>
            <a:endParaRPr lang="en-US" sz="1200" dirty="0">
              <a:latin typeface="Times New Roman" pitchFamily="18" charset="0"/>
              <a:cs typeface="Times New Roman" pitchFamily="18" charset="0"/>
            </a:endParaRPr>
          </a:p>
        </p:txBody>
      </p:sp>
      <p:pic>
        <p:nvPicPr>
          <p:cNvPr id="7" name="Picture Placeholder 6" descr="Proljetno jutro,,,,.jpg"/>
          <p:cNvPicPr>
            <a:picLocks noGrp="1" noChangeAspect="1"/>
          </p:cNvPicPr>
          <p:nvPr>
            <p:ph type="pic" sz="quarter" idx="10"/>
          </p:nvPr>
        </p:nvPicPr>
        <p:blipFill>
          <a:blip r:embed="rId3"/>
          <a:stretch>
            <a:fillRect/>
          </a:stretch>
        </p:blipFill>
        <p:spPr>
          <a:xfrm>
            <a:off x="357158" y="1571612"/>
            <a:ext cx="8280000" cy="30532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357158" y="5786454"/>
            <a:ext cx="7953404" cy="381000"/>
          </a:xfrm>
        </p:spPr>
        <p:txBody>
          <a:bodyPr/>
          <a:lstStyle>
            <a:extLst/>
          </a:lstStyle>
          <a:p>
            <a:pPr marL="0" indent="0" algn="just"/>
            <a:r>
              <a:rPr lang="sr-Cyrl-CS" sz="1200" dirty="0" smtClean="0">
                <a:latin typeface="Times New Roman" pitchFamily="18" charset="0"/>
                <a:cs typeface="Times New Roman" pitchFamily="18" charset="0"/>
              </a:rPr>
              <a:t>Оштећена зграда Народног позоришта у Београду (1916)</a:t>
            </a:r>
            <a:endParaRPr lang="en-US" sz="1200" dirty="0" smtClean="0">
              <a:latin typeface="Times New Roman" pitchFamily="18" charset="0"/>
              <a:cs typeface="Times New Roman" pitchFamily="18" charset="0"/>
            </a:endParaRPr>
          </a:p>
        </p:txBody>
      </p:sp>
      <p:pic>
        <p:nvPicPr>
          <p:cNvPr id="4" name="Picture Placeholder 3" descr="Zgrada NP,4.jpg"/>
          <p:cNvPicPr>
            <a:picLocks noGrp="1" noChangeAspect="1"/>
          </p:cNvPicPr>
          <p:nvPr>
            <p:ph type="pic" sz="quarter" idx="10"/>
          </p:nvPr>
        </p:nvPicPr>
        <p:blipFill>
          <a:blip r:embed="rId3"/>
          <a:srcRect t="624" b="624"/>
          <a:stretch>
            <a:fillRect/>
          </a:stretch>
        </p:blipFill>
        <p:spPr>
          <a:xfrm>
            <a:off x="414338" y="360364"/>
            <a:ext cx="7200000" cy="5172621"/>
          </a:xfr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34" y="5857892"/>
            <a:ext cx="7953404" cy="381000"/>
          </a:xfrm>
        </p:spPr>
        <p:txBody>
          <a:bodyPr/>
          <a:lstStyle>
            <a:extLst/>
          </a:lstStyle>
          <a:p>
            <a:pPr marL="0" indent="0" algn="just"/>
            <a:r>
              <a:rPr lang="sr-Cyrl-CS" sz="1200" dirty="0" smtClean="0">
                <a:latin typeface="Times New Roman" pitchFamily="18" charset="0"/>
                <a:cs typeface="Times New Roman" pitchFamily="18" charset="0"/>
              </a:rPr>
              <a:t>Зграда Народног позоришта у Београду (почетак </a:t>
            </a:r>
            <a:r>
              <a:rPr lang="sr-Latn-RS" sz="1200" dirty="0" smtClean="0">
                <a:latin typeface="Times New Roman" pitchFamily="18" charset="0"/>
                <a:cs typeface="Times New Roman" pitchFamily="18" charset="0"/>
              </a:rPr>
              <a:t> XX</a:t>
            </a:r>
            <a:r>
              <a:rPr lang="sr-Cyrl-RS" sz="1200" dirty="0" smtClean="0">
                <a:latin typeface="Times New Roman" pitchFamily="18" charset="0"/>
                <a:cs typeface="Times New Roman" pitchFamily="18" charset="0"/>
              </a:rPr>
              <a:t> века)</a:t>
            </a:r>
            <a:endParaRPr lang="en-US" sz="1200" dirty="0" smtClean="0">
              <a:latin typeface="Times New Roman" pitchFamily="18" charset="0"/>
              <a:cs typeface="Times New Roman" pitchFamily="18" charset="0"/>
            </a:endParaRPr>
          </a:p>
        </p:txBody>
      </p:sp>
      <p:pic>
        <p:nvPicPr>
          <p:cNvPr id="4" name="Picture Placeholder 3" descr="Zgrada NP,5.jpg"/>
          <p:cNvPicPr>
            <a:picLocks noGrp="1" noChangeAspect="1"/>
          </p:cNvPicPr>
          <p:nvPr>
            <p:ph type="pic" sz="quarter" idx="10"/>
          </p:nvPr>
        </p:nvPicPr>
        <p:blipFill>
          <a:blip r:embed="rId3"/>
          <a:srcRect l="2761" r="2761"/>
          <a:stretch>
            <a:fillRect/>
          </a:stretch>
        </p:blipFill>
        <p:spPr>
          <a:xfrm>
            <a:off x="571472" y="714356"/>
            <a:ext cx="6840000" cy="4913990"/>
          </a:xfr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RS" sz="1200" dirty="0" smtClean="0">
                <a:latin typeface="Times New Roman" pitchFamily="18" charset="0"/>
                <a:cs typeface="Times New Roman" pitchFamily="18" charset="0"/>
              </a:rPr>
              <a:t>Ана Паранос</a:t>
            </a:r>
            <a:endParaRPr lang="en-US" sz="1200" dirty="0">
              <a:latin typeface="Times New Roman" pitchFamily="18" charset="0"/>
              <a:cs typeface="Times New Roman" pitchFamily="18" charset="0"/>
            </a:endParaRPr>
          </a:p>
        </p:txBody>
      </p:sp>
      <p:pic>
        <p:nvPicPr>
          <p:cNvPr id="4" name="Picture Placeholder 3" descr="Paranos Ana, 1.jpg"/>
          <p:cNvPicPr>
            <a:picLocks noGrp="1" noChangeAspect="1"/>
          </p:cNvPicPr>
          <p:nvPr>
            <p:ph type="pic" sz="quarter" idx="10"/>
          </p:nvPr>
        </p:nvPicPr>
        <p:blipFill>
          <a:blip r:embed="rId3"/>
          <a:stretch>
            <a:fillRect/>
          </a:stretch>
        </p:blipFill>
        <p:spPr>
          <a:xfrm>
            <a:off x="414338" y="322178"/>
            <a:ext cx="4375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CS" sz="1200" dirty="0" smtClean="0">
                <a:latin typeface="Times New Roman" pitchFamily="18" charset="0"/>
                <a:cs typeface="Times New Roman" pitchFamily="18" charset="0"/>
              </a:rPr>
              <a:t>Чича Илија Станојевић, глумац и редитељ</a:t>
            </a:r>
            <a:endParaRPr lang="en-US" sz="1200" dirty="0">
              <a:latin typeface="Times New Roman" pitchFamily="18" charset="0"/>
              <a:cs typeface="Times New Roman" pitchFamily="18" charset="0"/>
            </a:endParaRPr>
          </a:p>
        </p:txBody>
      </p:sp>
      <p:pic>
        <p:nvPicPr>
          <p:cNvPr id="4" name="Picture Placeholder 3" descr="Cica Ilija, 3.jpg"/>
          <p:cNvPicPr>
            <a:picLocks noGrp="1" noChangeAspect="1"/>
          </p:cNvPicPr>
          <p:nvPr>
            <p:ph type="pic" sz="quarter" idx="10"/>
          </p:nvPr>
        </p:nvPicPr>
        <p:blipFill>
          <a:blip r:embed="rId3"/>
          <a:srcRect t="674" b="674"/>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34" y="5857892"/>
            <a:ext cx="7953404" cy="381000"/>
          </a:xfrm>
        </p:spPr>
        <p:txBody>
          <a:bodyPr/>
          <a:lstStyle>
            <a:extLst/>
          </a:lstStyle>
          <a:p>
            <a:pPr marL="0" indent="0" algn="just"/>
            <a:r>
              <a:rPr lang="sr-Cyrl-CS" sz="1200" dirty="0" smtClean="0">
                <a:latin typeface="Times New Roman" pitchFamily="18" charset="0"/>
                <a:cs typeface="Times New Roman" pitchFamily="18" charset="0"/>
              </a:rPr>
              <a:t>Добрица Милутиновић и Марија Таборска тумачили су различите улоге у Чекићевим режијама уочи Првог светског рата</a:t>
            </a:r>
            <a:endParaRPr lang="en-US" sz="1200" dirty="0" smtClean="0">
              <a:latin typeface="Times New Roman" pitchFamily="18" charset="0"/>
              <a:cs typeface="Times New Roman" pitchFamily="18" charset="0"/>
            </a:endParaRPr>
          </a:p>
        </p:txBody>
      </p:sp>
      <p:pic>
        <p:nvPicPr>
          <p:cNvPr id="4" name="Picture Placeholder 3" descr="Milutinovic Dobrica, 1.jpg"/>
          <p:cNvPicPr>
            <a:picLocks noGrp="1" noChangeAspect="1"/>
          </p:cNvPicPr>
          <p:nvPr>
            <p:ph type="pic" sz="quarter" idx="10"/>
          </p:nvPr>
        </p:nvPicPr>
        <p:blipFill>
          <a:blip r:embed="rId3"/>
          <a:srcRect l="2833" r="2833"/>
          <a:stretch>
            <a:fillRect/>
          </a:stretch>
        </p:blipFill>
        <p:spPr>
          <a:xfrm>
            <a:off x="571472" y="500042"/>
            <a:ext cx="6840000" cy="5130000"/>
          </a:xfrm>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357158" y="5857892"/>
            <a:ext cx="7953404" cy="381000"/>
          </a:xfrm>
        </p:spPr>
        <p:txBody>
          <a:bodyPr/>
          <a:lstStyle>
            <a:extLst/>
          </a:lstStyle>
          <a:p>
            <a:pPr marL="0" indent="0" algn="just"/>
            <a:r>
              <a:rPr lang="sr-Cyrl-CS" sz="1200" dirty="0" smtClean="0">
                <a:latin typeface="Times New Roman" pitchFamily="18" charset="0"/>
                <a:cs typeface="Times New Roman" pitchFamily="18" charset="0"/>
              </a:rPr>
              <a:t>Група чланова Народног позоришта у Београду на турнеји у Пожаревцу, 1919.</a:t>
            </a:r>
            <a:endParaRPr lang="en-US" sz="1200" dirty="0" smtClean="0">
              <a:latin typeface="Times New Roman" pitchFamily="18" charset="0"/>
              <a:cs typeface="Times New Roman" pitchFamily="18" charset="0"/>
            </a:endParaRPr>
          </a:p>
        </p:txBody>
      </p:sp>
      <p:pic>
        <p:nvPicPr>
          <p:cNvPr id="4" name="Picture Placeholder 3" descr="Clanovi 1.jpg"/>
          <p:cNvPicPr>
            <a:picLocks noGrp="1" noChangeAspect="1"/>
          </p:cNvPicPr>
          <p:nvPr>
            <p:ph type="pic" sz="quarter" idx="10"/>
          </p:nvPr>
        </p:nvPicPr>
        <p:blipFill>
          <a:blip r:embed="rId3"/>
          <a:srcRect t="1540" b="1540"/>
          <a:stretch>
            <a:fillRect/>
          </a:stretch>
        </p:blipFill>
        <p:spPr>
          <a:xfrm>
            <a:off x="414338" y="360364"/>
            <a:ext cx="7200000" cy="5172621"/>
          </a:xfrm>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357158" y="5715016"/>
            <a:ext cx="7953404" cy="381000"/>
          </a:xfrm>
        </p:spPr>
        <p:txBody>
          <a:bodyPr/>
          <a:lstStyle>
            <a:extLst/>
          </a:lstStyle>
          <a:p>
            <a:pPr marL="0" indent="0" algn="just"/>
            <a:r>
              <a:rPr lang="sr-Cyrl-CS" sz="1200" dirty="0" smtClean="0">
                <a:latin typeface="Times New Roman" pitchFamily="18" charset="0"/>
                <a:cs typeface="Times New Roman" pitchFamily="18" charset="0"/>
              </a:rPr>
              <a:t>Зграда Народног позоришта у Београду након Првог светског рата</a:t>
            </a:r>
            <a:endParaRPr lang="en-US" sz="1200" dirty="0" smtClean="0">
              <a:latin typeface="Times New Roman" pitchFamily="18" charset="0"/>
              <a:cs typeface="Times New Roman" pitchFamily="18" charset="0"/>
            </a:endParaRPr>
          </a:p>
        </p:txBody>
      </p:sp>
      <p:pic>
        <p:nvPicPr>
          <p:cNvPr id="4" name="Picture Placeholder 3" descr="Zgrada NP,3.jpg"/>
          <p:cNvPicPr>
            <a:picLocks noGrp="1" noChangeAspect="1"/>
          </p:cNvPicPr>
          <p:nvPr>
            <p:ph type="pic" sz="quarter" idx="10"/>
          </p:nvPr>
        </p:nvPicPr>
        <p:blipFill>
          <a:blip r:embed="rId3"/>
          <a:srcRect t="23" b="23"/>
          <a:stretch>
            <a:fillRect/>
          </a:stretch>
        </p:blipFill>
        <p:spPr>
          <a:xfrm>
            <a:off x="414338" y="360364"/>
            <a:ext cx="7200000" cy="5172621"/>
          </a:xfrm>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34" y="6000768"/>
            <a:ext cx="7953404" cy="381000"/>
          </a:xfrm>
        </p:spPr>
        <p:txBody>
          <a:bodyPr/>
          <a:lstStyle>
            <a:extLst/>
          </a:lstStyle>
          <a:p>
            <a:pPr marL="0" indent="0" algn="just"/>
            <a:r>
              <a:rPr lang="sr-Cyrl-CS" sz="1200" dirty="0" smtClean="0">
                <a:latin typeface="Times New Roman" pitchFamily="18" charset="0"/>
                <a:cs typeface="Times New Roman" pitchFamily="18" charset="0"/>
              </a:rPr>
              <a:t>Група чланова Народног позоришта у Београду на турнеји по Србији, јул 1920.</a:t>
            </a:r>
            <a:endParaRPr lang="en-US" sz="1200" dirty="0" smtClean="0">
              <a:latin typeface="Times New Roman" pitchFamily="18" charset="0"/>
              <a:cs typeface="Times New Roman" pitchFamily="18" charset="0"/>
            </a:endParaRPr>
          </a:p>
        </p:txBody>
      </p:sp>
      <p:pic>
        <p:nvPicPr>
          <p:cNvPr id="4" name="Picture Placeholder 3" descr="Clanovi 3.jpg"/>
          <p:cNvPicPr>
            <a:picLocks noGrp="1" noChangeAspect="1"/>
          </p:cNvPicPr>
          <p:nvPr>
            <p:ph type="pic" sz="quarter" idx="10"/>
          </p:nvPr>
        </p:nvPicPr>
        <p:blipFill>
          <a:blip r:embed="rId3"/>
          <a:srcRect l="1543" r="1543"/>
          <a:stretch>
            <a:fillRect/>
          </a:stretch>
        </p:blipFill>
        <p:spPr>
          <a:xfrm>
            <a:off x="500034" y="500042"/>
            <a:ext cx="7200000" cy="5172621"/>
          </a:xfrm>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KaoLisce.jpg"/>
          <p:cNvPicPr>
            <a:picLocks noGrp="1" noChangeAspect="1"/>
          </p:cNvPicPr>
          <p:nvPr>
            <p:ph type="pic" sz="quarter" idx="10"/>
          </p:nvPr>
        </p:nvPicPr>
        <p:blipFill>
          <a:blip r:embed="rId3"/>
          <a:srcRect t="1576" b="1576"/>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r>
              <a:rPr lang="sr-Cyrl-RS" sz="1200" dirty="0" smtClean="0">
                <a:latin typeface="Times New Roman" pitchFamily="18" charset="0"/>
                <a:cs typeface="Times New Roman" pitchFamily="18" charset="0"/>
              </a:rPr>
              <a:t>Глумци  Народног позоришта у Београду Чича Илија и Милорад Гавриловић испред ресторана “Комарац” (1902)</a:t>
            </a:r>
            <a:endParaRPr lang="en-US" sz="1200" dirty="0">
              <a:latin typeface="Times New Roman" pitchFamily="18" charset="0"/>
              <a:cs typeface="Times New Roman" pitchFamily="18" charset="0"/>
            </a:endParaRPr>
          </a:p>
        </p:txBody>
      </p:sp>
      <p:pic>
        <p:nvPicPr>
          <p:cNvPr id="4" name="Picture Placeholder 3" descr="Cica Ilija, 6.jpg"/>
          <p:cNvPicPr>
            <a:picLocks noGrp="1" noChangeAspect="1"/>
          </p:cNvPicPr>
          <p:nvPr>
            <p:ph type="pic" sz="quarter" idx="10"/>
          </p:nvPr>
        </p:nvPicPr>
        <p:blipFill>
          <a:blip r:embed="rId3"/>
          <a:srcRect t="347" b="347"/>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357158" y="5786454"/>
            <a:ext cx="7953404" cy="381000"/>
          </a:xfrm>
        </p:spPr>
        <p:txBody>
          <a:bodyPr/>
          <a:lstStyle>
            <a:extLst/>
          </a:lstStyle>
          <a:p>
            <a:pPr marL="0" indent="0" algn="just"/>
            <a:r>
              <a:rPr lang="sr-Cyrl-RS" sz="1200" dirty="0" smtClean="0">
                <a:latin typeface="Times New Roman" pitchFamily="18" charset="0"/>
                <a:cs typeface="Times New Roman" pitchFamily="18" charset="0"/>
              </a:rPr>
              <a:t>Ансамбл Краљевског српског народног позоришта у Београду с управником Браниславом Нушићем (1901)</a:t>
            </a:r>
            <a:endParaRPr lang="en-US" sz="1200" dirty="0" smtClean="0">
              <a:latin typeface="Times New Roman" pitchFamily="18" charset="0"/>
              <a:cs typeface="Times New Roman" pitchFamily="18" charset="0"/>
            </a:endParaRPr>
          </a:p>
        </p:txBody>
      </p:sp>
      <p:pic>
        <p:nvPicPr>
          <p:cNvPr id="4" name="Picture Placeholder 3" descr="Ansambli2.jpg"/>
          <p:cNvPicPr>
            <a:picLocks noGrp="1" noChangeAspect="1"/>
          </p:cNvPicPr>
          <p:nvPr>
            <p:ph type="pic" sz="quarter" idx="10"/>
          </p:nvPr>
        </p:nvPicPr>
        <p:blipFill>
          <a:blip r:embed="rId3"/>
          <a:stretch>
            <a:fillRect/>
          </a:stretch>
        </p:blipFill>
        <p:spPr>
          <a:xfrm>
            <a:off x="428596" y="1071546"/>
            <a:ext cx="7920000" cy="44352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pPr algn="just"/>
            <a:r>
              <a:rPr lang="sr-Cyrl-RS" sz="1200" dirty="0" smtClean="0">
                <a:latin typeface="Times New Roman" pitchFamily="18" charset="0"/>
                <a:cs typeface="Times New Roman" pitchFamily="18" charset="0"/>
              </a:rPr>
              <a:t>Глумци-редитељи Милорад Гавриловић и Светислав Динуловић </a:t>
            </a:r>
            <a:endParaRPr lang="en-US" sz="1200" dirty="0">
              <a:latin typeface="Times New Roman" pitchFamily="18" charset="0"/>
              <a:cs typeface="Times New Roman" pitchFamily="18" charset="0"/>
            </a:endParaRPr>
          </a:p>
        </p:txBody>
      </p:sp>
      <p:pic>
        <p:nvPicPr>
          <p:cNvPr id="4" name="Picture Placeholder 3" descr="Gavrilovic Milorad, 1.jpg"/>
          <p:cNvPicPr>
            <a:picLocks noGrp="1" noChangeAspect="1"/>
          </p:cNvPicPr>
          <p:nvPr>
            <p:ph type="pic" sz="quarter" idx="10"/>
          </p:nvPr>
        </p:nvPicPr>
        <p:blipFill>
          <a:blip r:embed="rId3"/>
          <a:srcRect t="3624" b="3624"/>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429256" y="5000636"/>
            <a:ext cx="3214710" cy="1000132"/>
          </a:xfrm>
        </p:spPr>
        <p:txBody>
          <a:bodyPr/>
          <a:lstStyle>
            <a:extLst/>
          </a:lstStyle>
          <a:p>
            <a:pPr marL="0" indent="0" algn="just"/>
            <a:endParaRPr lang="sr-Cyrl-CS" sz="1200" dirty="0" smtClean="0">
              <a:latin typeface="Times New Roman" pitchFamily="18" charset="0"/>
              <a:cs typeface="Times New Roman" pitchFamily="18" charset="0"/>
            </a:endParaRPr>
          </a:p>
          <a:p>
            <a:pPr marL="0" indent="0" algn="just"/>
            <a:endParaRPr lang="sr-Cyrl-CS" sz="1200" dirty="0" smtClean="0">
              <a:latin typeface="Times New Roman" pitchFamily="18" charset="0"/>
              <a:cs typeface="Times New Roman" pitchFamily="18" charset="0"/>
            </a:endParaRPr>
          </a:p>
          <a:p>
            <a:pPr marL="0" indent="0" algn="just"/>
            <a:endParaRPr lang="sr-Cyrl-CS" sz="1200" dirty="0" smtClean="0">
              <a:latin typeface="Times New Roman" pitchFamily="18" charset="0"/>
              <a:cs typeface="Times New Roman" pitchFamily="18" charset="0"/>
            </a:endParaRPr>
          </a:p>
          <a:p>
            <a:pPr marL="0" indent="0" algn="just"/>
            <a:r>
              <a:rPr lang="sr-Cyrl-CS" sz="1200" dirty="0" smtClean="0">
                <a:latin typeface="Times New Roman" pitchFamily="18" charset="0"/>
                <a:cs typeface="Times New Roman" pitchFamily="18" charset="0"/>
              </a:rPr>
              <a:t>Глумци редитељи Народног Позоришта у Београду</a:t>
            </a:r>
          </a:p>
          <a:p>
            <a:pPr marL="0" indent="0" algn="just"/>
            <a:r>
              <a:rPr lang="sr-Cyrl-CS" sz="1200" dirty="0" smtClean="0">
                <a:latin typeface="Times New Roman" pitchFamily="18" charset="0"/>
                <a:cs typeface="Times New Roman" pitchFamily="18" charset="0"/>
              </a:rPr>
              <a:t>Пера Добриновић</a:t>
            </a:r>
          </a:p>
          <a:p>
            <a:pPr marL="0" indent="0" algn="just"/>
            <a:endParaRPr lang="en-US" dirty="0" smtClean="0">
              <a:latin typeface="Times New Roman" pitchFamily="18" charset="0"/>
              <a:cs typeface="Times New Roman" pitchFamily="18" charset="0"/>
            </a:endParaRPr>
          </a:p>
        </p:txBody>
      </p:sp>
      <p:pic>
        <p:nvPicPr>
          <p:cNvPr id="4" name="Picture Placeholder 3" descr="Dobrinovic Pera.jpg"/>
          <p:cNvPicPr>
            <a:picLocks noGrp="1" noChangeAspect="1"/>
          </p:cNvPicPr>
          <p:nvPr>
            <p:ph type="pic" sz="quarter" idx="10"/>
          </p:nvPr>
        </p:nvPicPr>
        <p:blipFill>
          <a:blip r:embed="rId3"/>
          <a:stretch>
            <a:fillRect/>
          </a:stretch>
        </p:blipFill>
        <p:spPr>
          <a:xfrm>
            <a:off x="571472" y="571480"/>
            <a:ext cx="4622400" cy="576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3052641"/>
            <a:ext cx="4143404" cy="3305317"/>
          </a:xfrm>
        </p:spPr>
        <p:txBody>
          <a:bodyPr/>
          <a:lstStyle>
            <a:extLst/>
          </a:lstStyle>
          <a:p>
            <a:pPr algn="just"/>
            <a:r>
              <a:rPr lang="sr-Cyrl-RS" sz="1200" dirty="0" smtClean="0">
                <a:latin typeface="Times New Roman" pitchFamily="18" charset="0"/>
                <a:cs typeface="Times New Roman" pitchFamily="18" charset="0"/>
              </a:rPr>
              <a:t>Насловна страна књиге Милутина Чекића </a:t>
            </a:r>
            <a:r>
              <a:rPr lang="sr-Cyrl-RS" sz="1200" i="1" dirty="0" smtClean="0">
                <a:latin typeface="Times New Roman" pitchFamily="18" charset="0"/>
                <a:cs typeface="Times New Roman" pitchFamily="18" charset="0"/>
              </a:rPr>
              <a:t>У глибу мржње</a:t>
            </a:r>
            <a:r>
              <a:rPr lang="sr-Cyrl-RS" sz="1200" dirty="0" smtClean="0">
                <a:latin typeface="Times New Roman" pitchFamily="18" charset="0"/>
                <a:cs typeface="Times New Roman" pitchFamily="18" charset="0"/>
              </a:rPr>
              <a:t>, 1921.</a:t>
            </a:r>
            <a:endParaRPr lang="en-US" sz="1200" dirty="0">
              <a:latin typeface="Times New Roman" pitchFamily="18" charset="0"/>
              <a:cs typeface="Times New Roman" pitchFamily="18" charset="0"/>
            </a:endParaRPr>
          </a:p>
        </p:txBody>
      </p:sp>
      <p:pic>
        <p:nvPicPr>
          <p:cNvPr id="6" name="Picture Placeholder 5" descr="5.jpg"/>
          <p:cNvPicPr>
            <a:picLocks noGrp="1" noChangeAspect="1"/>
          </p:cNvPicPr>
          <p:nvPr>
            <p:ph type="pic" sz="quarter" idx="10"/>
          </p:nvPr>
        </p:nvPicPr>
        <p:blipFill>
          <a:blip r:embed="rId3"/>
          <a:stretch>
            <a:fillRect/>
          </a:stretch>
        </p:blipFill>
        <p:spPr>
          <a:xfrm>
            <a:off x="414338" y="284061"/>
            <a:ext cx="404749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5857892"/>
            <a:ext cx="7953404" cy="381000"/>
          </a:xfrm>
        </p:spPr>
        <p:txBody>
          <a:bodyPr/>
          <a:lstStyle>
            <a:extLst/>
          </a:lstStyle>
          <a:p>
            <a:pPr algn="just"/>
            <a:r>
              <a:rPr lang="sr-Cyrl-CS" sz="1200" dirty="0" smtClean="0">
                <a:latin typeface="Times New Roman" pitchFamily="18" charset="0"/>
                <a:cs typeface="Times New Roman" pitchFamily="18" charset="0"/>
              </a:rPr>
              <a:t>Редитељи-глумци: Сава Тодоровић (други с лева) и Светислав Динуловић (трећи с десна), новинари, министри и </a:t>
            </a:r>
          </a:p>
          <a:p>
            <a:pPr algn="just"/>
            <a:r>
              <a:rPr lang="sr-Cyrl-CS" sz="1200" dirty="0" smtClean="0">
                <a:latin typeface="Times New Roman" pitchFamily="18" charset="0"/>
                <a:cs typeface="Times New Roman" pitchFamily="18" charset="0"/>
              </a:rPr>
              <a:t>П.С. Талетов, критичар (стоји, десно)</a:t>
            </a:r>
            <a:endParaRPr lang="en-US" sz="1200" dirty="0" smtClean="0">
              <a:latin typeface="Times New Roman" pitchFamily="18" charset="0"/>
              <a:cs typeface="Times New Roman" pitchFamily="18" charset="0"/>
            </a:endParaRPr>
          </a:p>
        </p:txBody>
      </p:sp>
      <p:pic>
        <p:nvPicPr>
          <p:cNvPr id="4" name="Picture Placeholder 3" descr="Clanovi 2.jpg"/>
          <p:cNvPicPr>
            <a:picLocks noGrp="1" noChangeAspect="1"/>
          </p:cNvPicPr>
          <p:nvPr>
            <p:ph type="pic" sz="quarter" idx="10"/>
          </p:nvPr>
        </p:nvPicPr>
        <p:blipFill>
          <a:blip r:embed="rId3"/>
          <a:srcRect t="5516" b="5516"/>
          <a:stretch>
            <a:fillRect/>
          </a:stretch>
        </p:blipFill>
        <p:spPr>
          <a:xfrm>
            <a:off x="500034" y="571480"/>
            <a:ext cx="6840000" cy="4913990"/>
          </a:xfrm>
        </p:spPr>
      </p:pic>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34" y="5715016"/>
            <a:ext cx="7953404" cy="381000"/>
          </a:xfrm>
        </p:spPr>
        <p:txBody>
          <a:bodyPr/>
          <a:lstStyle>
            <a:extLst/>
          </a:lstStyle>
          <a:p>
            <a:pPr marL="0" indent="0" algn="just"/>
            <a:r>
              <a:rPr lang="sr-Cyrl-RS" sz="1200" dirty="0" smtClean="0">
                <a:latin typeface="Times New Roman" pitchFamily="18" charset="0"/>
                <a:cs typeface="Times New Roman" pitchFamily="18" charset="0"/>
              </a:rPr>
              <a:t>Читаћа проба у гардероби изнеђу два рата (с лева, горе): Душан Илић, Никола Гошић, Велимир Бошковић, Милан Стојановић, Витомир Богић; (с лева, доле) Димитрије Гинић, Јован Антонијевић, Михаило Миловановић, др Бранко Гавела.</a:t>
            </a:r>
            <a:endParaRPr lang="en-US" sz="1200" dirty="0" smtClean="0">
              <a:latin typeface="Times New Roman" pitchFamily="18" charset="0"/>
              <a:cs typeface="Times New Roman" pitchFamily="18" charset="0"/>
            </a:endParaRPr>
          </a:p>
        </p:txBody>
      </p:sp>
      <p:pic>
        <p:nvPicPr>
          <p:cNvPr id="4" name="Picture Placeholder 3" descr="Ansambli1.jpg"/>
          <p:cNvPicPr>
            <a:picLocks noGrp="1" noChangeAspect="1"/>
          </p:cNvPicPr>
          <p:nvPr>
            <p:ph type="pic" sz="quarter" idx="10"/>
          </p:nvPr>
        </p:nvPicPr>
        <p:blipFill>
          <a:blip r:embed="rId3"/>
          <a:stretch>
            <a:fillRect/>
          </a:stretch>
        </p:blipFill>
        <p:spPr>
          <a:xfrm>
            <a:off x="500034" y="500042"/>
            <a:ext cx="7560000" cy="503685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4857760"/>
            <a:ext cx="3786214" cy="1500198"/>
          </a:xfrm>
        </p:spPr>
        <p:txBody>
          <a:bodyPr/>
          <a:lstStyle>
            <a:extLst/>
          </a:lstStyle>
          <a:p>
            <a:pPr algn="just"/>
            <a:r>
              <a:rPr lang="sr-Cyrl-RS" sz="1200" dirty="0" smtClean="0">
                <a:latin typeface="Times New Roman" pitchFamily="18" charset="0"/>
                <a:cs typeface="Times New Roman" pitchFamily="18" charset="0"/>
              </a:rPr>
              <a:t>Скица декора и режије за представу </a:t>
            </a:r>
            <a:r>
              <a:rPr lang="sr-Cyrl-RS" sz="1200" i="1" dirty="0" smtClean="0">
                <a:latin typeface="Times New Roman" pitchFamily="18" charset="0"/>
                <a:cs typeface="Times New Roman" pitchFamily="18" charset="0"/>
              </a:rPr>
              <a:t>Хамлет</a:t>
            </a:r>
            <a:endParaRPr lang="sr-Cyrl-RS" sz="1200" dirty="0" smtClean="0">
              <a:latin typeface="Times New Roman" pitchFamily="18" charset="0"/>
              <a:cs typeface="Times New Roman" pitchFamily="18" charset="0"/>
            </a:endParaRPr>
          </a:p>
          <a:p>
            <a:pPr algn="just"/>
            <a:r>
              <a:rPr lang="sr-Cyrl-RS" sz="1200" dirty="0" smtClean="0">
                <a:latin typeface="Times New Roman" pitchFamily="18" charset="0"/>
                <a:cs typeface="Times New Roman" pitchFamily="18" charset="0"/>
              </a:rPr>
              <a:t>(из заоставштине Милутина Чекића,инв.бр. 15823-16)</a:t>
            </a:r>
            <a:endParaRPr lang="en-US" sz="1200" dirty="0">
              <a:latin typeface="Times New Roman" pitchFamily="18" charset="0"/>
              <a:cs typeface="Times New Roman" pitchFamily="18" charset="0"/>
            </a:endParaRPr>
          </a:p>
        </p:txBody>
      </p:sp>
      <p:pic>
        <p:nvPicPr>
          <p:cNvPr id="4" name="Picture Placeholder 3" descr="Hamlet3.jpg"/>
          <p:cNvPicPr>
            <a:picLocks noGrp="1" noChangeAspect="1"/>
          </p:cNvPicPr>
          <p:nvPr>
            <p:ph type="pic" sz="quarter" idx="10"/>
          </p:nvPr>
        </p:nvPicPr>
        <p:blipFill>
          <a:blip r:embed="rId3"/>
          <a:stretch>
            <a:fillRect/>
          </a:stretch>
        </p:blipFill>
        <p:spPr>
          <a:xfrm>
            <a:off x="414338" y="275226"/>
            <a:ext cx="40162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3071810"/>
            <a:ext cx="3505200" cy="3352800"/>
          </a:xfrm>
        </p:spPr>
        <p:txBody>
          <a:bodyPr/>
          <a:lstStyle>
            <a:extLst/>
          </a:lstStyle>
          <a:p>
            <a:pPr algn="just"/>
            <a:r>
              <a:rPr lang="sr-Cyrl-RS" sz="1200" dirty="0" smtClean="0">
                <a:latin typeface="Times New Roman" pitchFamily="18" charset="0"/>
                <a:cs typeface="Times New Roman" pitchFamily="18" charset="0"/>
              </a:rPr>
              <a:t>Писмо Милана Грола упућено Милутину Чекићу током његовог студијског  усавршавања, у којем га упозорава да  избор комада буде у складу са “</a:t>
            </a:r>
            <a:r>
              <a:rPr lang="sr-Cyrl-RS" sz="1200" i="1" dirty="0" smtClean="0">
                <a:latin typeface="Times New Roman" pitchFamily="18" charset="0"/>
                <a:cs typeface="Times New Roman" pitchFamily="18" charset="0"/>
              </a:rPr>
              <a:t>свима околностима наше поделе, позорнице, материјалних средстава куће итд</a:t>
            </a:r>
            <a:r>
              <a:rPr lang="sr-Cyrl-RS" sz="1200" dirty="0" smtClean="0">
                <a:latin typeface="Times New Roman" pitchFamily="18" charset="0"/>
                <a:cs typeface="Times New Roman" pitchFamily="18" charset="0"/>
              </a:rPr>
              <a:t>.”, 3. новембар 1911. (из заоставштине Милутина Чекића, инв.бр.15706)</a:t>
            </a:r>
            <a:endParaRPr lang="en-US" sz="1200" dirty="0">
              <a:latin typeface="Times New Roman" pitchFamily="18" charset="0"/>
              <a:cs typeface="Times New Roman" pitchFamily="18" charset="0"/>
            </a:endParaRPr>
          </a:p>
        </p:txBody>
      </p:sp>
      <p:pic>
        <p:nvPicPr>
          <p:cNvPr id="4" name="Picture Placeholder 3" descr="Pismo1.jpg"/>
          <p:cNvPicPr>
            <a:picLocks noGrp="1" noChangeAspect="1"/>
          </p:cNvPicPr>
          <p:nvPr>
            <p:ph type="pic" sz="quarter" idx="10"/>
          </p:nvPr>
        </p:nvPicPr>
        <p:blipFill>
          <a:blip r:embed="rId3"/>
          <a:stretch>
            <a:fillRect/>
          </a:stretch>
        </p:blipFill>
        <p:spPr>
          <a:xfrm>
            <a:off x="414338" y="264229"/>
            <a:ext cx="39321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5715016"/>
            <a:ext cx="7953404" cy="381000"/>
          </a:xfrm>
        </p:spPr>
        <p:txBody>
          <a:bodyPr/>
          <a:lstStyle>
            <a:extLst/>
          </a:lstStyle>
          <a:p>
            <a:pPr algn="just"/>
            <a:r>
              <a:rPr lang="sr-Cyrl-RS" sz="1200" dirty="0" smtClean="0">
                <a:latin typeface="Times New Roman" pitchFamily="18" charset="0"/>
                <a:cs typeface="Times New Roman" pitchFamily="18" charset="0"/>
              </a:rPr>
              <a:t>Писмо Милана Грола упућено Милутину Чекићу током његовог студијског  усавршавања, у којем га упозорава да  избор комада буде у складу са “</a:t>
            </a:r>
            <a:r>
              <a:rPr lang="sr-Cyrl-RS" sz="1200" i="1" dirty="0" smtClean="0">
                <a:latin typeface="Times New Roman" pitchFamily="18" charset="0"/>
                <a:cs typeface="Times New Roman" pitchFamily="18" charset="0"/>
              </a:rPr>
              <a:t>свима околностима наше поделе, позорнице, материјалних средстава куће итд</a:t>
            </a:r>
            <a:r>
              <a:rPr lang="sr-Cyrl-RS" sz="1200" dirty="0" smtClean="0">
                <a:latin typeface="Times New Roman" pitchFamily="18" charset="0"/>
                <a:cs typeface="Times New Roman" pitchFamily="18" charset="0"/>
              </a:rPr>
              <a:t>.”, </a:t>
            </a:r>
          </a:p>
          <a:p>
            <a:pPr algn="just"/>
            <a:r>
              <a:rPr lang="sr-Cyrl-RS" sz="1200" dirty="0" smtClean="0">
                <a:latin typeface="Times New Roman" pitchFamily="18" charset="0"/>
                <a:cs typeface="Times New Roman" pitchFamily="18" charset="0"/>
              </a:rPr>
              <a:t>3. новембар 1911. (из заоставштине Милутина Чекића, инв.бр.15706)</a:t>
            </a:r>
            <a:endParaRPr lang="en-US" sz="1200" dirty="0" smtClean="0">
              <a:latin typeface="Times New Roman" pitchFamily="18" charset="0"/>
              <a:cs typeface="Times New Roman" pitchFamily="18" charset="0"/>
            </a:endParaRPr>
          </a:p>
          <a:p>
            <a:pPr marL="0" indent="0" algn="just"/>
            <a:endParaRPr lang="en-US" sz="1200" dirty="0" smtClean="0">
              <a:latin typeface="Times New Roman" pitchFamily="18" charset="0"/>
              <a:cs typeface="Times New Roman" pitchFamily="18" charset="0"/>
            </a:endParaRPr>
          </a:p>
        </p:txBody>
      </p:sp>
      <p:pic>
        <p:nvPicPr>
          <p:cNvPr id="4" name="Picture Placeholder 3" descr="Pismo2,3.jpg"/>
          <p:cNvPicPr>
            <a:picLocks noGrp="1" noChangeAspect="1"/>
          </p:cNvPicPr>
          <p:nvPr>
            <p:ph type="pic" sz="quarter" idx="10"/>
          </p:nvPr>
        </p:nvPicPr>
        <p:blipFill>
          <a:blip r:embed="rId3"/>
          <a:stretch>
            <a:fillRect/>
          </a:stretch>
        </p:blipFill>
        <p:spPr>
          <a:xfrm>
            <a:off x="414338" y="315968"/>
            <a:ext cx="6480000" cy="51273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86314" y="3000372"/>
            <a:ext cx="3505200" cy="3352800"/>
          </a:xfrm>
        </p:spPr>
        <p:txBody>
          <a:bodyPr/>
          <a:lstStyle>
            <a:extLst/>
          </a:lstStyle>
          <a:p>
            <a:pPr algn="just"/>
            <a:r>
              <a:rPr lang="sr-Cyrl-RS" sz="1200" dirty="0" smtClean="0">
                <a:latin typeface="Times New Roman" pitchFamily="18" charset="0"/>
                <a:cs typeface="Times New Roman" pitchFamily="18" charset="0"/>
              </a:rPr>
              <a:t>Писмо Милана Грола упућено Милутину Чекићу током његовог студијског  усавршавања, у којем га упозорава да  избор комада буде у складу са “</a:t>
            </a:r>
            <a:r>
              <a:rPr lang="sr-Cyrl-RS" sz="1200" i="1" dirty="0" smtClean="0">
                <a:latin typeface="Times New Roman" pitchFamily="18" charset="0"/>
                <a:cs typeface="Times New Roman" pitchFamily="18" charset="0"/>
              </a:rPr>
              <a:t>свима околностима наше поделе, позорнице, материјалних средстава куће итд</a:t>
            </a:r>
            <a:r>
              <a:rPr lang="sr-Cyrl-RS" sz="1200" dirty="0" smtClean="0">
                <a:latin typeface="Times New Roman" pitchFamily="18" charset="0"/>
                <a:cs typeface="Times New Roman" pitchFamily="18" charset="0"/>
              </a:rPr>
              <a:t>.”, 3. новембар 1911. (из заоставштине Милутина Чекића, инв.бр.15706)</a:t>
            </a:r>
            <a:endParaRPr lang="en-US" sz="1200" dirty="0" smtClean="0">
              <a:latin typeface="Times New Roman" pitchFamily="18" charset="0"/>
              <a:cs typeface="Times New Roman" pitchFamily="18" charset="0"/>
            </a:endParaRPr>
          </a:p>
        </p:txBody>
      </p:sp>
      <p:pic>
        <p:nvPicPr>
          <p:cNvPr id="4" name="Picture Placeholder 3" descr="Pismo5.jpg"/>
          <p:cNvPicPr>
            <a:picLocks noGrp="1" noChangeAspect="1"/>
          </p:cNvPicPr>
          <p:nvPr>
            <p:ph type="pic" sz="quarter" idx="10"/>
          </p:nvPr>
        </p:nvPicPr>
        <p:blipFill>
          <a:blip r:embed="rId3"/>
          <a:stretch>
            <a:fillRect/>
          </a:stretch>
        </p:blipFill>
        <p:spPr>
          <a:xfrm>
            <a:off x="414338" y="268228"/>
            <a:ext cx="39627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257800" y="3052641"/>
            <a:ext cx="3505200" cy="3352800"/>
          </a:xfrm>
        </p:spPr>
        <p:txBody>
          <a:bodyPr/>
          <a:lstStyle>
            <a:extLst/>
          </a:lstStyle>
          <a:p>
            <a:endParaRPr lang="en-US" dirty="0"/>
          </a:p>
        </p:txBody>
      </p:sp>
      <p:pic>
        <p:nvPicPr>
          <p:cNvPr id="4" name="Picture Placeholder 3" descr="Julije Cezar1.jpg"/>
          <p:cNvPicPr>
            <a:picLocks noGrp="1" noChangeAspect="1"/>
          </p:cNvPicPr>
          <p:nvPr>
            <p:ph type="pic" sz="quarter" idx="10"/>
          </p:nvPr>
        </p:nvPicPr>
        <p:blipFill>
          <a:blip r:embed="rId3"/>
          <a:srcRect t="265" b="265"/>
          <a:stretch>
            <a:fillRect/>
          </a:stretch>
        </p:blipFill>
        <p:spPr>
          <a:xfrm>
            <a:off x="414338" y="360363"/>
            <a:ext cx="4640262" cy="6083300"/>
          </a:xfrm>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14876" y="3071810"/>
            <a:ext cx="3762372" cy="3352800"/>
          </a:xfrm>
        </p:spPr>
        <p:txBody>
          <a:bodyPr/>
          <a:lstStyle>
            <a:extLst/>
          </a:lstStyle>
          <a:p>
            <a:pPr algn="just"/>
            <a:r>
              <a:rPr lang="sr-Cyrl-RS" sz="1200" dirty="0" smtClean="0">
                <a:latin typeface="Times New Roman" pitchFamily="18" charset="0"/>
                <a:cs typeface="Times New Roman" pitchFamily="18" charset="0"/>
              </a:rPr>
              <a:t>Скица декора за представу </a:t>
            </a:r>
            <a:r>
              <a:rPr lang="sr-Cyrl-RS" sz="1200" i="1" dirty="0" smtClean="0">
                <a:latin typeface="Times New Roman" pitchFamily="18" charset="0"/>
                <a:cs typeface="Times New Roman" pitchFamily="18" charset="0"/>
              </a:rPr>
              <a:t>Елга</a:t>
            </a:r>
            <a:endParaRPr lang="sr-Cyrl-RS" sz="1200" dirty="0" smtClean="0">
              <a:latin typeface="Times New Roman" pitchFamily="18" charset="0"/>
              <a:cs typeface="Times New Roman" pitchFamily="18" charset="0"/>
            </a:endParaRPr>
          </a:p>
          <a:p>
            <a:pPr algn="just"/>
            <a:r>
              <a:rPr lang="sr-Cyrl-RS" sz="1200" dirty="0" smtClean="0">
                <a:latin typeface="Times New Roman" pitchFamily="18" charset="0"/>
                <a:cs typeface="Times New Roman" pitchFamily="18" charset="0"/>
              </a:rPr>
              <a:t>(из заоставштине Милутина Чекића, инв.бр.15823-12)</a:t>
            </a:r>
            <a:endParaRPr lang="en-US" sz="1200" dirty="0">
              <a:latin typeface="Times New Roman" pitchFamily="18" charset="0"/>
              <a:cs typeface="Times New Roman" pitchFamily="18" charset="0"/>
            </a:endParaRPr>
          </a:p>
        </p:txBody>
      </p:sp>
      <p:pic>
        <p:nvPicPr>
          <p:cNvPr id="4" name="Picture Placeholder 3" descr="Elga1.jpg"/>
          <p:cNvPicPr>
            <a:picLocks noGrp="1" noChangeAspect="1"/>
          </p:cNvPicPr>
          <p:nvPr>
            <p:ph type="pic" sz="quarter" idx="10"/>
          </p:nvPr>
        </p:nvPicPr>
        <p:blipFill>
          <a:blip r:embed="rId3"/>
          <a:stretch>
            <a:fillRect/>
          </a:stretch>
        </p:blipFill>
        <p:spPr>
          <a:xfrm>
            <a:off x="414338" y="262230"/>
            <a:ext cx="391680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643438" y="3000372"/>
            <a:ext cx="3786214" cy="3357586"/>
          </a:xfrm>
        </p:spPr>
        <p:txBody>
          <a:bodyPr/>
          <a:lstStyle>
            <a:extLst/>
          </a:lstStyle>
          <a:p>
            <a:pPr algn="just"/>
            <a:r>
              <a:rPr lang="sr-Cyrl-RS" sz="1200" dirty="0" smtClean="0">
                <a:latin typeface="Times New Roman" pitchFamily="18" charset="0"/>
                <a:cs typeface="Times New Roman" pitchFamily="18" charset="0"/>
              </a:rPr>
              <a:t>Скица декора за представу </a:t>
            </a:r>
            <a:r>
              <a:rPr lang="sr-Cyrl-RS" sz="1200" i="1" dirty="0" smtClean="0">
                <a:latin typeface="Times New Roman" pitchFamily="18" charset="0"/>
                <a:cs typeface="Times New Roman" pitchFamily="18" charset="0"/>
              </a:rPr>
              <a:t>Елга</a:t>
            </a:r>
            <a:endParaRPr lang="sr-Cyrl-RS" sz="1200" dirty="0" smtClean="0">
              <a:latin typeface="Times New Roman" pitchFamily="18" charset="0"/>
              <a:cs typeface="Times New Roman" pitchFamily="18" charset="0"/>
            </a:endParaRPr>
          </a:p>
          <a:p>
            <a:pPr algn="just"/>
            <a:r>
              <a:rPr lang="sr-Cyrl-RS" sz="1200" dirty="0" smtClean="0">
                <a:latin typeface="Times New Roman" pitchFamily="18" charset="0"/>
                <a:cs typeface="Times New Roman" pitchFamily="18" charset="0"/>
              </a:rPr>
              <a:t>(из заоставштине Милутина Чекића, инв.бр.15823-12)</a:t>
            </a:r>
            <a:endParaRPr lang="en-US" sz="1200" dirty="0" smtClean="0">
              <a:latin typeface="Times New Roman" pitchFamily="18" charset="0"/>
              <a:cs typeface="Times New Roman" pitchFamily="18" charset="0"/>
            </a:endParaRPr>
          </a:p>
        </p:txBody>
      </p:sp>
      <p:pic>
        <p:nvPicPr>
          <p:cNvPr id="4" name="Picture Placeholder 3" descr="Elga2.jpg"/>
          <p:cNvPicPr>
            <a:picLocks noGrp="1" noChangeAspect="1"/>
          </p:cNvPicPr>
          <p:nvPr>
            <p:ph type="pic" sz="quarter" idx="10"/>
          </p:nvPr>
        </p:nvPicPr>
        <p:blipFill>
          <a:blip r:embed="rId3"/>
          <a:stretch>
            <a:fillRect/>
          </a:stretch>
        </p:blipFill>
        <p:spPr>
          <a:xfrm>
            <a:off x="414343" y="265229"/>
            <a:ext cx="39397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5786454"/>
            <a:ext cx="7953404" cy="381000"/>
          </a:xfrm>
        </p:spPr>
        <p:txBody>
          <a:bodyPr/>
          <a:lstStyle>
            <a:extLst/>
          </a:lstStyle>
          <a:p>
            <a:pPr algn="just"/>
            <a:r>
              <a:rPr lang="sr-Cyrl-CS" sz="1200" dirty="0" smtClean="0">
                <a:latin typeface="Times New Roman" pitchFamily="18" charset="0"/>
                <a:cs typeface="Times New Roman" pitchFamily="18" charset="0"/>
              </a:rPr>
              <a:t>Глумци редитељи Народног Позоришта у Београду</a:t>
            </a:r>
          </a:p>
          <a:p>
            <a:pPr algn="just"/>
            <a:r>
              <a:rPr lang="sr-Cyrl-CS" sz="1200" dirty="0" smtClean="0">
                <a:latin typeface="Times New Roman" pitchFamily="18" charset="0"/>
                <a:cs typeface="Times New Roman" pitchFamily="18" charset="0"/>
              </a:rPr>
              <a:t>Чича Илија Станојевић, Милорад Гавриловић и Сава Тодоровић</a:t>
            </a:r>
          </a:p>
        </p:txBody>
      </p:sp>
      <p:pic>
        <p:nvPicPr>
          <p:cNvPr id="4" name="Picture Placeholder 3" descr="Cica Ilija, 4.jpg"/>
          <p:cNvPicPr>
            <a:picLocks noGrp="1" noChangeAspect="1"/>
          </p:cNvPicPr>
          <p:nvPr>
            <p:ph type="pic" sz="quarter" idx="10"/>
          </p:nvPr>
        </p:nvPicPr>
        <p:blipFill>
          <a:blip r:embed="rId3"/>
          <a:stretch>
            <a:fillRect/>
          </a:stretch>
        </p:blipFill>
        <p:spPr>
          <a:xfrm>
            <a:off x="500034" y="642918"/>
            <a:ext cx="7200000" cy="4932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714876" y="2928934"/>
            <a:ext cx="3505200" cy="3352800"/>
          </a:xfrm>
        </p:spPr>
        <p:txBody>
          <a:bodyPr/>
          <a:lstStyle>
            <a:extLst/>
          </a:lstStyle>
          <a:p>
            <a:pPr algn="just"/>
            <a:r>
              <a:rPr lang="sr-Cyrl-CS" sz="1200" dirty="0" smtClean="0">
                <a:latin typeface="Times New Roman" pitchFamily="18" charset="0"/>
                <a:cs typeface="Times New Roman" pitchFamily="18" charset="0"/>
              </a:rPr>
              <a:t>Писмо Милутина Чекића Министру Просвете за повратак позоришне имовине која је приликом евакуације 1915. године остала у Нишу, Скопљу и Косовској Митровици, а потом однешена делом у Бугарску; 15. децембар 1918.</a:t>
            </a:r>
            <a:endParaRPr lang="en-US" sz="1200" dirty="0">
              <a:latin typeface="Times New Roman" pitchFamily="18" charset="0"/>
              <a:cs typeface="Times New Roman" pitchFamily="18" charset="0"/>
            </a:endParaRPr>
          </a:p>
        </p:txBody>
      </p:sp>
      <p:pic>
        <p:nvPicPr>
          <p:cNvPr id="4" name="Picture Placeholder 3" descr="Untitled-1.tif"/>
          <p:cNvPicPr>
            <a:picLocks noGrp="1" noChangeAspect="1"/>
          </p:cNvPicPr>
          <p:nvPr>
            <p:ph type="pic" sz="quarter" idx="10"/>
          </p:nvPr>
        </p:nvPicPr>
        <p:blipFill>
          <a:blip r:embed="rId3"/>
          <a:stretch>
            <a:fillRect/>
          </a:stretch>
        </p:blipFill>
        <p:spPr>
          <a:xfrm>
            <a:off x="571472" y="500042"/>
            <a:ext cx="3715200" cy="576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6143644"/>
            <a:ext cx="7953404" cy="381000"/>
          </a:xfrm>
        </p:spPr>
        <p:txBody>
          <a:bodyPr/>
          <a:lstStyle>
            <a:extLst/>
          </a:lstStyle>
          <a:p>
            <a:pPr marL="0" indent="0"/>
            <a:endParaRPr lang="en-US" dirty="0" smtClean="0"/>
          </a:p>
        </p:txBody>
      </p:sp>
      <p:pic>
        <p:nvPicPr>
          <p:cNvPr id="4" name="Picture Placeholder 3" descr="Dobrotvorno pozoriste, propusnice1.jpg"/>
          <p:cNvPicPr>
            <a:picLocks noGrp="1" noChangeAspect="1"/>
          </p:cNvPicPr>
          <p:nvPr>
            <p:ph type="pic" sz="quarter" idx="10"/>
          </p:nvPr>
        </p:nvPicPr>
        <p:blipFill>
          <a:blip r:embed="rId3"/>
          <a:stretch>
            <a:fillRect/>
          </a:stretch>
        </p:blipFill>
        <p:spPr>
          <a:xfrm>
            <a:off x="428596" y="642918"/>
            <a:ext cx="7920000" cy="46134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428596" y="6143644"/>
            <a:ext cx="7953404" cy="381000"/>
          </a:xfrm>
        </p:spPr>
        <p:txBody>
          <a:bodyPr/>
          <a:lstStyle>
            <a:extLst/>
          </a:lstStyle>
          <a:p>
            <a:pPr marL="0" indent="0"/>
            <a:endParaRPr lang="en-US" dirty="0" smtClean="0"/>
          </a:p>
        </p:txBody>
      </p:sp>
      <p:pic>
        <p:nvPicPr>
          <p:cNvPr id="4" name="Picture Placeholder 3" descr="Dobrotvorno pozoriste, propusnice2.jpg"/>
          <p:cNvPicPr>
            <a:picLocks noGrp="1" noChangeAspect="1"/>
          </p:cNvPicPr>
          <p:nvPr>
            <p:ph type="pic" sz="quarter" idx="10"/>
          </p:nvPr>
        </p:nvPicPr>
        <p:blipFill>
          <a:blip r:embed="rId3"/>
          <a:stretch>
            <a:fillRect/>
          </a:stretch>
        </p:blipFill>
        <p:spPr>
          <a:xfrm>
            <a:off x="428596" y="571480"/>
            <a:ext cx="7920000" cy="46233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642910" y="5929330"/>
            <a:ext cx="8120090" cy="476110"/>
          </a:xfrm>
        </p:spPr>
        <p:txBody>
          <a:bodyPr/>
          <a:lstStyle>
            <a:extLst/>
          </a:lstStyle>
          <a:p>
            <a:pPr algn="just"/>
            <a:r>
              <a:rPr lang="sr-Cyrl-CS" sz="1200" dirty="0" smtClean="0">
                <a:latin typeface="Times New Roman" pitchFamily="18" charset="0"/>
                <a:cs typeface="Times New Roman" pitchFamily="18" charset="0"/>
              </a:rPr>
              <a:t>Хонорари редитеља и глумаца Добротворног позоришта Милана Огризовића и Милутина Чекића (1917)</a:t>
            </a:r>
          </a:p>
          <a:p>
            <a:pPr algn="just"/>
            <a:r>
              <a:rPr lang="sr-Cyrl-CS" sz="1200" dirty="0" smtClean="0">
                <a:latin typeface="Times New Roman" pitchFamily="18" charset="0"/>
                <a:cs typeface="Times New Roman" pitchFamily="18" charset="0"/>
              </a:rPr>
              <a:t>(архивски документи у рукопису, из заоставштине Милутина Чекића, инв.бр.15616/2, 15717/2)</a:t>
            </a:r>
            <a:endParaRPr lang="en-US" sz="1200" dirty="0">
              <a:latin typeface="Times New Roman" pitchFamily="18" charset="0"/>
              <a:cs typeface="Times New Roman" pitchFamily="18" charset="0"/>
            </a:endParaRPr>
          </a:p>
        </p:txBody>
      </p:sp>
      <p:pic>
        <p:nvPicPr>
          <p:cNvPr id="4" name="Picture Placeholder 3" descr="Untitled-2.tif"/>
          <p:cNvPicPr>
            <a:picLocks noGrp="1" noChangeAspect="1"/>
          </p:cNvPicPr>
          <p:nvPr>
            <p:ph type="pic" sz="quarter" idx="10"/>
          </p:nvPr>
        </p:nvPicPr>
        <p:blipFill>
          <a:blip r:embed="rId3"/>
          <a:stretch>
            <a:fillRect/>
          </a:stretch>
        </p:blipFill>
        <p:spPr>
          <a:xfrm>
            <a:off x="714348" y="500042"/>
            <a:ext cx="6480000" cy="5322382"/>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917025" y="4876800"/>
            <a:ext cx="3200400" cy="1295400"/>
          </a:xfrm>
        </p:spPr>
        <p:txBody>
          <a:bodyPr/>
          <a:lstStyle/>
          <a:p>
            <a:pPr algn="ctr"/>
            <a:r>
              <a:rPr lang="sr-Cyrl-CS" dirty="0" smtClean="0"/>
              <a:t>ХВАЛА НА ПОСЕТИ!</a:t>
            </a:r>
            <a:endParaRPr lang="en-US" dirty="0"/>
          </a:p>
        </p:txBody>
      </p:sp>
      <p:pic>
        <p:nvPicPr>
          <p:cNvPr id="9" name="Picture Placeholder 8" descr="MPUS copy.jpg"/>
          <p:cNvPicPr>
            <a:picLocks noGrp="1" noChangeAspect="1"/>
          </p:cNvPicPr>
          <p:nvPr>
            <p:ph type="pic" sz="quarter" idx="10"/>
          </p:nvPr>
        </p:nvPicPr>
        <p:blipFill>
          <a:blip r:embed="rId2"/>
          <a:stretch>
            <a:fillRect/>
          </a:stretch>
        </p:blipFill>
        <p:spPr>
          <a:xfrm>
            <a:off x="3159903" y="2782342"/>
            <a:ext cx="2714644" cy="1722193"/>
          </a:xfr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628" y="3071810"/>
            <a:ext cx="3505200" cy="3352800"/>
          </a:xfrm>
        </p:spPr>
        <p:txBody>
          <a:bodyPr/>
          <a:lstStyle>
            <a:extLst/>
          </a:lstStyle>
          <a:p>
            <a:r>
              <a:rPr lang="sr-Cyrl-CS" sz="1200" dirty="0" smtClean="0">
                <a:latin typeface="Times New Roman" pitchFamily="18" charset="0"/>
                <a:cs typeface="Times New Roman" pitchFamily="18" charset="0"/>
              </a:rPr>
              <a:t>Милутин Чекић (1882-1964)</a:t>
            </a:r>
            <a:endParaRPr lang="en-US" sz="1200" dirty="0">
              <a:latin typeface="Times New Roman" pitchFamily="18" charset="0"/>
              <a:cs typeface="Times New Roman" pitchFamily="18" charset="0"/>
            </a:endParaRPr>
          </a:p>
        </p:txBody>
      </p:sp>
      <p:pic>
        <p:nvPicPr>
          <p:cNvPr id="4" name="Picture Placeholder 3" descr="2.jpg"/>
          <p:cNvPicPr>
            <a:picLocks noGrp="1" noChangeAspect="1"/>
          </p:cNvPicPr>
          <p:nvPr>
            <p:ph type="pic" sz="quarter" idx="10"/>
          </p:nvPr>
        </p:nvPicPr>
        <p:blipFill>
          <a:blip r:embed="rId3"/>
          <a:stretch>
            <a:fillRect/>
          </a:stretch>
        </p:blipFill>
        <p:spPr>
          <a:xfrm>
            <a:off x="414338" y="299196"/>
            <a:ext cx="4199850" cy="6120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1"/>
          </p:nvPr>
        </p:nvSpPr>
        <p:spPr>
          <a:xfrm>
            <a:off x="5000628" y="2928934"/>
            <a:ext cx="3505200" cy="3352800"/>
          </a:xfrm>
        </p:spPr>
        <p:txBody>
          <a:bodyPr/>
          <a:lstStyle>
            <a:extLst/>
          </a:lstStyle>
          <a:p>
            <a:pPr algn="just"/>
            <a:r>
              <a:rPr lang="sr-Cyrl-CS" sz="1200" dirty="0" smtClean="0">
                <a:latin typeface="Times New Roman" pitchFamily="18" charset="0"/>
                <a:cs typeface="Times New Roman" pitchFamily="18" charset="0"/>
              </a:rPr>
              <a:t>Током управе Милана Грола и Милана Предића од јануара 1911. године спроводи се уметничка реформа у све израженијој потреби да се осавремени наш позоришни израз</a:t>
            </a:r>
          </a:p>
          <a:p>
            <a:pPr algn="just"/>
            <a:endParaRPr lang="sr-Cyrl-CS" sz="1200" dirty="0" smtClean="0">
              <a:latin typeface="Times New Roman" pitchFamily="18" charset="0"/>
              <a:cs typeface="Times New Roman" pitchFamily="18" charset="0"/>
            </a:endParaRPr>
          </a:p>
          <a:p>
            <a:pPr algn="just"/>
            <a:r>
              <a:rPr lang="sr-Cyrl-CS" sz="1200" dirty="0" smtClean="0">
                <a:latin typeface="Times New Roman" pitchFamily="18" charset="0"/>
                <a:cs typeface="Times New Roman" pitchFamily="18" charset="0"/>
              </a:rPr>
              <a:t>Милан Грол, управник Народног позоришта у Београду (1909-1910, 1911-1914, 1919-1922)</a:t>
            </a:r>
            <a:endParaRPr lang="en-US" sz="1200" dirty="0">
              <a:latin typeface="Times New Roman" pitchFamily="18" charset="0"/>
              <a:cs typeface="Times New Roman" pitchFamily="18" charset="0"/>
            </a:endParaRPr>
          </a:p>
        </p:txBody>
      </p:sp>
      <p:pic>
        <p:nvPicPr>
          <p:cNvPr id="9" name="Picture Placeholder 8" descr="Grol Milan, 3.jpg"/>
          <p:cNvPicPr>
            <a:picLocks noGrp="1" noChangeAspect="1"/>
          </p:cNvPicPr>
          <p:nvPr>
            <p:ph type="pic" sz="quarter" idx="10"/>
          </p:nvPr>
        </p:nvPicPr>
        <p:blipFill>
          <a:blip r:embed="rId3"/>
          <a:srcRect t="6604" b="6604"/>
          <a:stretch>
            <a:fillRect/>
          </a:stretch>
        </p:blipFill>
        <p:spPr>
          <a:xfrm>
            <a:off x="357158" y="500042"/>
            <a:ext cx="4330410" cy="5760000"/>
          </a:xfrm>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EB IZLOZBA">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 IZLOZBA</Template>
  <TotalTime>0</TotalTime>
  <Words>1301</Words>
  <Application>Microsoft Office PowerPoint</Application>
  <PresentationFormat>On-screen Show (4:3)</PresentationFormat>
  <Paragraphs>178</Paragraphs>
  <Slides>74</Slides>
  <Notes>71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WEB IZLOZBA</vt:lpstr>
      <vt:lpstr>МИЛУТИН ЧЕКИЋ Зачетник модерне режије у српском позоришту</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2011-09-01T10:22:07Z</dcterms:created>
  <dcterms:modified xsi:type="dcterms:W3CDTF">2013-02-13T11:29:30Z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